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440" r:id="rId5"/>
    <p:sldId id="448" r:id="rId6"/>
    <p:sldId id="431" r:id="rId7"/>
    <p:sldId id="430" r:id="rId8"/>
    <p:sldId id="432" r:id="rId9"/>
    <p:sldId id="445" r:id="rId10"/>
    <p:sldId id="446" r:id="rId11"/>
    <p:sldId id="447" r:id="rId12"/>
    <p:sldId id="393" r:id="rId13"/>
    <p:sldId id="441" r:id="rId14"/>
    <p:sldId id="442" r:id="rId15"/>
    <p:sldId id="443" r:id="rId16"/>
    <p:sldId id="439" r:id="rId17"/>
    <p:sldId id="335" r:id="rId18"/>
    <p:sldId id="427" r:id="rId19"/>
    <p:sldId id="451" r:id="rId20"/>
    <p:sldId id="452" r:id="rId21"/>
    <p:sldId id="453" r:id="rId22"/>
    <p:sldId id="454" r:id="rId23"/>
    <p:sldId id="455" r:id="rId24"/>
    <p:sldId id="456" r:id="rId25"/>
    <p:sldId id="457" r:id="rId26"/>
    <p:sldId id="458" r:id="rId27"/>
    <p:sldId id="459" r:id="rId28"/>
    <p:sldId id="460" r:id="rId29"/>
    <p:sldId id="461" r:id="rId30"/>
    <p:sldId id="462" r:id="rId31"/>
    <p:sldId id="463" r:id="rId32"/>
  </p:sldIdLst>
  <p:sldSz cx="12192000" cy="6858000"/>
  <p:notesSz cx="7315200" cy="9601200"/>
  <p:custDataLst>
    <p:tags r:id="rId35"/>
  </p:custDataLst>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9pPr>
  </p:defaultTextStyle>
  <p:extLst>
    <p:ext uri="{521415D9-36F7-43E2-AB2F-B90AF26B5E84}">
      <p14:sectionLst xmlns:p14="http://schemas.microsoft.com/office/powerpoint/2010/main">
        <p14:section name="Default Section" id="{9E98BC1A-0E77-47E0-8161-6D19F7287CD0}">
          <p14:sldIdLst>
            <p14:sldId id="440"/>
            <p14:sldId id="448"/>
            <p14:sldId id="431"/>
            <p14:sldId id="430"/>
            <p14:sldId id="432"/>
            <p14:sldId id="445"/>
            <p14:sldId id="446"/>
            <p14:sldId id="447"/>
            <p14:sldId id="393"/>
            <p14:sldId id="441"/>
            <p14:sldId id="442"/>
            <p14:sldId id="443"/>
            <p14:sldId id="439"/>
          </p14:sldIdLst>
        </p14:section>
        <p14:section name="Summary" id="{F90F91B2-9614-493B-AABC-492A1122E6E4}">
          <p14:sldIdLst>
            <p14:sldId id="335"/>
            <p14:sldId id="427"/>
            <p14:sldId id="451"/>
            <p14:sldId id="452"/>
            <p14:sldId id="453"/>
            <p14:sldId id="454"/>
            <p14:sldId id="455"/>
            <p14:sldId id="456"/>
            <p14:sldId id="457"/>
            <p14:sldId id="458"/>
            <p14:sldId id="459"/>
            <p14:sldId id="460"/>
            <p14:sldId id="461"/>
            <p14:sldId id="462"/>
            <p14:sldId id="4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54B"/>
    <a:srgbClr val="FFFFFF"/>
    <a:srgbClr val="456B87"/>
    <a:srgbClr val="97A7B3"/>
    <a:srgbClr val="97ADBB"/>
    <a:srgbClr val="A2ADBC"/>
    <a:srgbClr val="93A6B7"/>
    <a:srgbClr val="717F8C"/>
    <a:srgbClr val="96AABA"/>
    <a:srgbClr val="F4E8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2733AF-CCAA-D85B-1679-293ACD69622B}" v="2" dt="2025-11-21T17:04:01.9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p:scale>
          <a:sx n="66" d="100"/>
          <a:sy n="66" d="100"/>
        </p:scale>
        <p:origin x="1560" y="126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4560" y="134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0" tIns="48326" rIns="96650" bIns="48326"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588" y="1"/>
            <a:ext cx="3169920" cy="480060"/>
          </a:xfrm>
          <a:prstGeom prst="rect">
            <a:avLst/>
          </a:prstGeom>
        </p:spPr>
        <p:txBody>
          <a:bodyPr vert="horz" wrap="square" lIns="96650" tIns="48326" rIns="96650" bIns="48326" numCol="1" anchor="t" anchorCtr="0" compatLnSpc="1">
            <a:prstTxWarp prst="textNoShape">
              <a:avLst/>
            </a:prstTxWarp>
          </a:bodyPr>
          <a:lstStyle>
            <a:lvl1pPr algn="r">
              <a:defRPr sz="1200"/>
            </a:lvl1pPr>
          </a:lstStyle>
          <a:p>
            <a:fld id="{D04D6973-754B-47CD-95F4-E4177A42261F}" type="datetimeFigureOut">
              <a:rPr lang="en-US" altLang="en-US"/>
              <a:pPr/>
              <a:t>11/25/2025</a:t>
            </a:fld>
            <a:endParaRPr lang="en-US" alt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50" tIns="48326" rIns="96650" bIns="48326"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wrap="square" lIns="96650" tIns="48326" rIns="96650" bIns="48326" numCol="1" anchor="b" anchorCtr="0" compatLnSpc="1">
            <a:prstTxWarp prst="textNoShape">
              <a:avLst/>
            </a:prstTxWarp>
          </a:bodyPr>
          <a:lstStyle>
            <a:lvl1pPr algn="r">
              <a:defRPr sz="1200"/>
            </a:lvl1pPr>
          </a:lstStyle>
          <a:p>
            <a:fld id="{9E8D216E-3286-4007-A09A-41655211AEC2}" type="slidenum">
              <a:rPr lang="en-US" altLang="en-US"/>
              <a:pPr/>
              <a:t>‹#›</a:t>
            </a:fld>
            <a:endParaRPr lang="en-US" altLang="en-US"/>
          </a:p>
        </p:txBody>
      </p:sp>
    </p:spTree>
    <p:extLst>
      <p:ext uri="{BB962C8B-B14F-4D97-AF65-F5344CB8AC3E}">
        <p14:creationId xmlns:p14="http://schemas.microsoft.com/office/powerpoint/2010/main" val="4059104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0" tIns="48326" rIns="96650" bIns="48326"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4143588" y="1"/>
            <a:ext cx="3169920" cy="480060"/>
          </a:xfrm>
          <a:prstGeom prst="rect">
            <a:avLst/>
          </a:prstGeom>
        </p:spPr>
        <p:txBody>
          <a:bodyPr vert="horz" wrap="square" lIns="96650" tIns="48326" rIns="96650" bIns="48326" numCol="1" anchor="t" anchorCtr="0" compatLnSpc="1">
            <a:prstTxWarp prst="textNoShape">
              <a:avLst/>
            </a:prstTxWarp>
          </a:bodyPr>
          <a:lstStyle>
            <a:lvl1pPr algn="r">
              <a:defRPr sz="1200"/>
            </a:lvl1pPr>
          </a:lstStyle>
          <a:p>
            <a:fld id="{72979507-E6EB-4E09-9330-8A6222761008}" type="datetimeFigureOut">
              <a:rPr lang="en-US" altLang="en-US"/>
              <a:pPr/>
              <a:t>11/25/2025</a:t>
            </a:fld>
            <a:endParaRPr lang="en-US" alt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0" tIns="48326" rIns="96650" bIns="48326" rtlCol="0" anchor="ctr"/>
          <a:lstStyle/>
          <a:p>
            <a:pPr lvl="0"/>
            <a:endParaRPr lang="en-US" noProof="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0" tIns="48326" rIns="96650" bIns="48326" rtlCol="0"/>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9119474"/>
            <a:ext cx="3169920" cy="480060"/>
          </a:xfrm>
          <a:prstGeom prst="rect">
            <a:avLst/>
          </a:prstGeom>
        </p:spPr>
        <p:txBody>
          <a:bodyPr vert="horz" lIns="96650" tIns="48326" rIns="96650" bIns="48326"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wrap="square" lIns="96650" tIns="48326" rIns="96650" bIns="48326" numCol="1" anchor="b" anchorCtr="0" compatLnSpc="1">
            <a:prstTxWarp prst="textNoShape">
              <a:avLst/>
            </a:prstTxWarp>
          </a:bodyPr>
          <a:lstStyle>
            <a:lvl1pPr algn="r">
              <a:defRPr sz="1200"/>
            </a:lvl1pPr>
          </a:lstStyle>
          <a:p>
            <a:fld id="{58B6414A-BA14-4DDA-AFF4-139240F35821}" type="slidenum">
              <a:rPr lang="en-US" altLang="en-US"/>
              <a:pPr/>
              <a:t>‹#›</a:t>
            </a:fld>
            <a:endParaRPr lang="en-US" altLang="en-US"/>
          </a:p>
        </p:txBody>
      </p:sp>
    </p:spTree>
    <p:extLst>
      <p:ext uri="{BB962C8B-B14F-4D97-AF65-F5344CB8AC3E}">
        <p14:creationId xmlns:p14="http://schemas.microsoft.com/office/powerpoint/2010/main" val="2252839806"/>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ヒラギノ角ゴ Pro W3" charset="0"/>
      </a:defRPr>
    </a:lvl1pPr>
    <a:lvl2pPr marL="4572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2pPr>
    <a:lvl3pPr marL="9144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3pPr>
    <a:lvl4pPr marL="13716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4pPr>
    <a:lvl5pPr marL="18288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a:t>
            </a:fld>
            <a:endParaRPr lang="en-US" altLang="en-US"/>
          </a:p>
        </p:txBody>
      </p:sp>
    </p:spTree>
    <p:extLst>
      <p:ext uri="{BB962C8B-B14F-4D97-AF65-F5344CB8AC3E}">
        <p14:creationId xmlns:p14="http://schemas.microsoft.com/office/powerpoint/2010/main" val="3803445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FRASER CHUM SALMON — CHECK: Data entered for the same SMU more than once: N/A
FRASER CHUM SALMON — CHECK: Data entered for the same SMU more than once: Fraser River Chum Salmon spawning escapement has failed to reach the management target in six of the last eight years (2017-2021, 2023). Spawning escapements failed to outperform brood for 2017-2021, while spawning escapements outperformed brood in the most recent three years (2022-2024). 
The 2024 in-season terminal run estimate was 1,126,000 fish and the 2024 spawning escapement estimate (including age data) will be available by May 2025.   
Returns in 2025 will be dominated by 4-year-old brood from the 2021 escapement of 533,000 spawners. 2021 saw a historic flooding event during the Chum spawning period that will likely have a negative impact on recruitment. The Lower Fraser Chum CU is assigned an Outlook Category 2 for 2025. (2024 Outlook Category was 2)
FRASER CHUM SALMON — CHECK: Data entered for the same SMU more than once: testing entering for entire SMU</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FRASER SOCKEYE SALMON - SUMMER: na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INTERIOR FRASER COHO SALMON: The PST MU status will remain Low in 2025, as the Moderate status reference point survival target has not been met; three consecutive years of survival over 3% are required for a change in status (the preliminary 2023 survival estimate was 2.2%). Recent escapements exceed Canadian Fish Stock Provision limit reference points and total pre-fisheries abundance has improved but remains well below historical averages. (2024 Outlook Category 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OKANAGAN SOCKEYE SALMON: 50% credible interval: 61,000-112,000 
80% credible interval: 345,000-156,000 
95% credible interval: 34,000-246,000 
This preliminary forecast suggests a below-average return year, primarily due to: 
A lower-than-average estimated number of smolts out-migrating in 2023 (odd-numbered return years typically have lower-than-average returns because of reduced smolt numbers in the dominant returning age class). 
Regional climate conditions that are likely resulting in below-average marine conditions for Okanagan Sockeye. 
In comparison, 2024 had the highest returns for this SMU since at least the 1930s, and this was likely due to higher-than-average smolt numbers in the dominant returning age class and better-than-average marine conditions.  
This preliminary forecast is based on a Bayesian smolts-to-adult-recruits model for Osoyoos lake fish that includes a suite of environmental covariates including regional climate indices, ocean entry conditions (zooplankton, sea surface temperature, salinity, upwelling), and an index of pink salmon abundance, as well as temperature and flow experienced in the downstream migration. The model structure was developed using causal inference theory to account for the interrelationships among these covariates and their collective influence on sockeye survival The model does not directly estimate smolt to adult recruit (SAR) survival for Skaha and Okanagan Lake. For these lakes, estimates of smolt abundance were multiplied by the estimated SAR for Osoyoos lake in each year. Thus, the contribution of Skaha and Okanagan Lake to the returns is an additional source of uncertainty that is not accounted for in our forecast uncertainty.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PORCUPINE CHUM SALMON: testing if paragraphs show up 
does this work??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STIKINE COHO SALMON: hi chelsea! happy thursdayyyyyyy
PORCUPINE COHO SALMON: Very little is known about Coho Salmon stock status within Canadian portions of the Yukon River drainage. Data from the U.S. portion of the drainage suggest runs to the drainage have been below average in three of the past five years, with a declining trend. No assessment programs are currently undertaken in Canada and the current stock status is unknown. It is known that coho salmon primarily return as 4-year-olds and overlap with the tail end of the fall chum run.
TAKU COHO SALMON: Based on preliminary smolt abundance in 2024 combined with recent smolt-to-adult survival rates, an average run above the management target of 70,000 is expected for 2025. Run is an even split of 3 and 4 year olds.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ALSEK SOCKEYE SALMON: Based on brood year escapements that were both above and below the MSY target range and stock-recruitment relations from historical records, a below average, but within the escapement goal range run is expected. This aggregate stock is dominated by lake and river type age 5 fish.
STIKINE SOCKEYE SALMON: Based on a combination of primary brood year smolt counts and sibling-based predictions, an average run is anticipated for 2025 and it is expected escapement objectives will be achieved. This is an aggregate stock of lake and river type 5 year olds.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LOWER GEORGIA STRAIT CHINOOK SALMON: he Upper Pitt CU has a higher proportion of five-year-old recruits (~78%) relative to four-year-old recruits'; an aggregate of CUs, e.g., 'For the Rivers aggregate (Wannock River and Owikeno Lake CUs), low returns are expected and the Owikeno Lake productivity based on the Clear Streams Index continues to be below average'; or a particular Area, e.g., 'PFMA Area 3 Chum are expected to be average to above average in 2024
MIDDLE GEORGIA STRAIT CHINOOK SALMON: Testing
WCVI CHINOOK SALMON: Escapements of WCVI Chinook natural populations remain low.   There has been improvement in Kyuquot (NWVI wild indicators) in recent years. The Clayoquot area (SWVI wild indicators), which remains the biggest concern, saw a drop in 2024 relative to the slight improvement over the previous two years.  It is assumed survival rates of natural-origin Chinook are well below those of  hatchery-origin Chinook and this discrepancy may be related to the much smaller sizes of natural out-migrating smolts; productivity is therefore anticipated to remain low.  WCVI wild Chinook remain a stock of concern. 
Returns of hatchery Chinook stocks to the WCVI  were strong in 2024, consistent with the favourable ocean-entry conditions observed in 2021 and fair in 2022. Conditions in the 2022 and 2023 ocean-entry year appear fair; therefore, expectations are for an average return in 2025.
MAINLAND INLET CHINOOK SALMON: Includes Homathko and Klinaklini. DFO is working to expand our programs into the Mainland Inlets.  Since 2021, a video counter was installed on Devereux Creek and average annual returns are 850, although additional data review is required.  Since 2022, an intensive mark-recapture project has been undertaken on the Southgate River in Bute Inlet and estimated returns have ranged from 832 to 5,175.  Although still data deficient, efforts are underway to understand population abundance and trends in these areas.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ECVI/MAINLAND PINK SALMON - EVEN — CHECK: Data entered for the same SMU more than once: never, but I would love to
ECVI/MAINLAND PINK SALMON - EVEN — CHECK: Data entered for the same SMU more than once: Even Year: 2024 saw improved returns throughout the South Coast with returns approaching or exceeding the long-term average for systems on Vancouver Island and in the Mainland Inlets.  Returns were somewhat below the long-term average for the mainland, but most systems exceeded the recent (3 cycle) generational average.     
Expectations for 2026 are for a stabilization of abundance for Pink Salmon returning to ECVI and the mainland.  Pink returns are highly variable, and confidence in the forecasted return in 2026 is low, but average returns to this region are expected in 2026 
Odd Year: 2023 saw varied returns throughout South Coast, but generally abundance increased over the brood year.  Returns to Northern Vancouver Island were below the historical adult abundance, although with clear signs of improvement since escapement hit its lowest point in 2016/2017.  The mainland inlets in Area 12 saw continued poor escapement of Pink Salmon, but again with improvements over the brood year.  Expectations north of Adam River are for continued improvements in 2025, with potential to approach the long-term average escapement.  Particularly strong returns were observed in 2023 to major systems including Adam, Quinsam, Tsolum and Jervis Inlet while unenhanced returns to Big Qualicum continue to grow.   Above average escapements to these systems and promising fry counts from the Quinsam River suggest that we will see average to above average escapements for systems south of Adam River in 2025.</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WCVI - BARKLEY SOCKEYE SALMON: Sproat Lake CU: The two main contributing brood years to the 2025 run are 2020 and 2021 and the two main contributing smolt years are 2022 and 2023. Brood abundances were below average in 2020 and 2021 particularly in Great Central Lake, but improved relative to 2019. Smolt abundances were low in both Great Central Lake and Sproat Lake in 2022 and 2023. Based on ocean indicators and returns to date, marine survival rates for the 2022 and 2023 smolt years are - good. Given the considerations above, expectations are for an average Somass Sockeye return in 2025. 
Henderson Lake CU: For the 2025 return, the two main contributing brood years are 2020 and 2021 and the two main contributing smolt years are 2022 and 2023. Brood abundance was low in 2020 but improved in 2021. Based on ocean indicators, marine survival rates for the 2022 and 2023 smolt years are likely average in 2023. The 2024 Henderson adult return, however, was low and the age composition data showed similar abundances of 42s and 52s. this may bias the outlook downward to a below-average return.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9</a:t>
            </a:fld>
            <a:endParaRPr lang="en-US" altLang="en-US"/>
          </a:p>
        </p:txBody>
      </p:sp>
    </p:spTree>
    <p:extLst>
      <p:ext uri="{BB962C8B-B14F-4D97-AF65-F5344CB8AC3E}">
        <p14:creationId xmlns:p14="http://schemas.microsoft.com/office/powerpoint/2010/main" val="3526520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SKEENA COHO SALMON: Middle Skeena Toboggan Creek indicator counts were above average in 2022 and 2023. In 2024, there was a below average return of 2099 coho.  2024 Babine River Counts were also below average in 2024. 
The Skeena Estuary and Upper Skeena CUs are data deficient. Methods to estimate escapement all Skeena CUs using genetics are currently under review.</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HAIDA GWAII CHINOOK SALMON: sss
CENTRAL COAST CHINOOK SALMON: 
Bella Coola returns are expected to be below average based on returns in recent years. The 2024 Atnarko River Wild &amp; Enhanced Maximum likelihood model escapement is not yet available but the Peterson escapement estimate was 17, 210.  Specific escapement estimates to the Nusatsum, and Saloompt are data deficient.  
Areas 7 and 8 3 CUs – Dean River Data Deficient .
Areas 9 and 10 – Aggregate includes 3 CUs Data Deficient/ Outlook Category 1/ .
Owikeno tributary, Wannock River and Docee Chinook returns are unknown.  There are multi-species sonar assessments on both the Wannock and Docee Rivers but estimates are data deficient.   Recent Chuckwalla/Kilbella returns are well below average based on recent trends.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10</a:t>
            </a:fld>
            <a:endParaRPr lang="en-US" altLang="en-US"/>
          </a:p>
        </p:txBody>
      </p:sp>
    </p:spTree>
    <p:extLst>
      <p:ext uri="{BB962C8B-B14F-4D97-AF65-F5344CB8AC3E}">
        <p14:creationId xmlns:p14="http://schemas.microsoft.com/office/powerpoint/2010/main" val="399896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11</a:t>
            </a:fld>
            <a:endParaRPr lang="en-US" altLang="en-US"/>
          </a:p>
        </p:txBody>
      </p:sp>
    </p:spTree>
    <p:extLst>
      <p:ext uri="{BB962C8B-B14F-4D97-AF65-F5344CB8AC3E}">
        <p14:creationId xmlns:p14="http://schemas.microsoft.com/office/powerpoint/2010/main" val="288575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12</a:t>
            </a:fld>
            <a:endParaRPr lang="en-US" altLang="en-US"/>
          </a:p>
        </p:txBody>
      </p:sp>
    </p:spTree>
    <p:extLst>
      <p:ext uri="{BB962C8B-B14F-4D97-AF65-F5344CB8AC3E}">
        <p14:creationId xmlns:p14="http://schemas.microsoft.com/office/powerpoint/2010/main" val="857300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13</a:t>
            </a:fld>
            <a:endParaRPr lang="en-US" altLang="en-US"/>
          </a:p>
        </p:txBody>
      </p:sp>
    </p:spTree>
    <p:extLst>
      <p:ext uri="{BB962C8B-B14F-4D97-AF65-F5344CB8AC3E}">
        <p14:creationId xmlns:p14="http://schemas.microsoft.com/office/powerpoint/2010/main" val="59917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sz="120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14</a:t>
            </a:fld>
            <a:endParaRPr lang="en-US" altLang="en-US"/>
          </a:p>
        </p:txBody>
      </p:sp>
    </p:spTree>
    <p:extLst>
      <p:ext uri="{BB962C8B-B14F-4D97-AF65-F5344CB8AC3E}">
        <p14:creationId xmlns:p14="http://schemas.microsoft.com/office/powerpoint/2010/main" val="2146271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15</a:t>
            </a:fld>
            <a:endParaRPr lang="en-US" altLang="en-US"/>
          </a:p>
        </p:txBody>
      </p:sp>
    </p:spTree>
    <p:extLst>
      <p:ext uri="{BB962C8B-B14F-4D97-AF65-F5344CB8AC3E}">
        <p14:creationId xmlns:p14="http://schemas.microsoft.com/office/powerpoint/2010/main" val="1054125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4"/>
          <p:cNvSpPr>
            <a:spLocks noGrp="1"/>
          </p:cNvSpPr>
          <p:nvPr>
            <p:ph type="body" sz="quarter" idx="3"/>
          </p:nvPr>
        </p:nvSpPr>
        <p:spPr/>
        <p:txBody>
          <a:bodyPr/>
          <a:lstStyle/>
          <a:p>
            <a:r>
              <a:t>FRASER SPRING RUN 42 CHINOOK SALMON — CHECK: Data entered for the same SMU more than once: Test 2
FRASER SPRING RUN 42 CHINOOK SALMON — CHECK: Data entered for the same SMU more than once: Test 3
FRASER SPRING RUN 42 CHINOOK SALMON — CHECK: Data entered for the same SMU more than once: The 2024 field based escapement estimates were below the long-term average, the 2020 parental brood escapement, and the escapement target. Expectations are for continued low abundance in 2025 due to below-average parental escapements in 2021, the November 2021 flooding impacts on eggs (age-4) and parr (age-5), and uncertainty around marine survival and productivity. (2024 Outlook Category 2)
FRASER SPRING RUN 42 CHINOOK SALMON — CHECK: Data entered for the same SMU more than once: Test data</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378E68-B847-55E4-324B-9A21EE42888C}"/>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4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0F24ED5-5096-2EAE-707B-54A927ADB030}"/>
              </a:ext>
            </a:extLst>
          </p:cNvPr>
          <p:cNvSpPr>
            <a:spLocks noGrp="1"/>
          </p:cNvSpPr>
          <p:nvPr>
            <p:ph type="sldNum" sz="quarter" idx="10"/>
          </p:nvPr>
        </p:nvSpPr>
        <p:spPr>
          <a:xfrm>
            <a:off x="567696" y="6259967"/>
            <a:ext cx="564409" cy="365125"/>
          </a:xfrm>
          <a:prstGeom prst="rect">
            <a:avLst/>
          </a:prstGeom>
        </p:spPr>
        <p:txBody>
          <a:bodyPr/>
          <a:lstStyle/>
          <a:p>
            <a:fld id="{4AF31215-D414-49A1-B0BE-FA6A849F09BB}" type="slidenum">
              <a:rPr lang="en-US" altLang="en-US" smtClean="0"/>
              <a:pPr/>
              <a:t>‹#›</a:t>
            </a:fld>
            <a:endParaRPr lang="en-US" altLang="en-US"/>
          </a:p>
        </p:txBody>
      </p:sp>
      <p:pic>
        <p:nvPicPr>
          <p:cNvPr id="7" name="Picture 3" descr="\\prod.prv\shared\NCR\CMO\CMB_NEW\0400-Comms Svcs\480 - Publishing and Production\!Flag Signatures\Canada Wordmark\Colour\Canada_Colour.png">
            <a:extLst>
              <a:ext uri="{FF2B5EF4-FFF2-40B4-BE49-F238E27FC236}">
                <a16:creationId xmlns:a16="http://schemas.microsoft.com/office/drawing/2014/main" id="{58BAB1A2-29FC-68A9-017B-94146F49FBE5}"/>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Tree>
    <p:extLst>
      <p:ext uri="{BB962C8B-B14F-4D97-AF65-F5344CB8AC3E}">
        <p14:creationId xmlns:p14="http://schemas.microsoft.com/office/powerpoint/2010/main" val="1462096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half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2BF17-4193-C6FC-AC84-55F6C81846FD}"/>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22" name="Rectangle 21">
            <a:extLst>
              <a:ext uri="{FF2B5EF4-FFF2-40B4-BE49-F238E27FC236}">
                <a16:creationId xmlns:a16="http://schemas.microsoft.com/office/drawing/2014/main" id="{C04CF8E6-7043-0A1D-2768-9FC1C3669BE9}"/>
              </a:ext>
            </a:extLst>
          </p:cNvPr>
          <p:cNvSpPr/>
          <p:nvPr userDrawn="1"/>
        </p:nvSpPr>
        <p:spPr>
          <a:xfrm>
            <a:off x="-1" y="727531"/>
            <a:ext cx="12192000" cy="5395913"/>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3" descr="\\prod.prv\shared\NCR\CMO\CMB_NEW\0400-Comms Svcs\480 - Publishing and Production\!Flag Signatures\Canada Wordmark\Colour\Canada_Colour.png">
            <a:extLst>
              <a:ext uri="{FF2B5EF4-FFF2-40B4-BE49-F238E27FC236}">
                <a16:creationId xmlns:a16="http://schemas.microsoft.com/office/drawing/2014/main" id="{0E00909B-063F-ACCD-19D0-C1624A769878}"/>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6" name="Rectangle 5">
            <a:extLst>
              <a:ext uri="{FF2B5EF4-FFF2-40B4-BE49-F238E27FC236}">
                <a16:creationId xmlns:a16="http://schemas.microsoft.com/office/drawing/2014/main" id="{E946A01A-8A7F-D9B5-0A17-AEA65CC978C4}"/>
              </a:ext>
            </a:extLst>
          </p:cNvPr>
          <p:cNvSpPr/>
          <p:nvPr userDrawn="1"/>
        </p:nvSpPr>
        <p:spPr>
          <a:xfrm>
            <a:off x="6096000"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EA6353D-BAE3-8057-F27D-1E15C38A4186}"/>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ECAD60D-2B96-63D3-A347-18ABAA2DEB14}"/>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58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9D1177-91F4-7E8B-BC11-6C9CCDD778FF}"/>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8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D331E-0F4D-2A67-EDE6-C32229416896}"/>
              </a:ext>
            </a:extLst>
          </p:cNvPr>
          <p:cNvSpPr/>
          <p:nvPr userDrawn="1"/>
        </p:nvSpPr>
        <p:spPr>
          <a:xfrm>
            <a:off x="0" y="727531"/>
            <a:ext cx="12192000" cy="5395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prod.prv\shared\NCR\CMO\CMB_NEW\0400-Comms Svcs\480 - Publishing and Production\!Flag Signatures\Canada Wordmark\Colour\Canada_Colour.png">
            <a:extLst>
              <a:ext uri="{FF2B5EF4-FFF2-40B4-BE49-F238E27FC236}">
                <a16:creationId xmlns:a16="http://schemas.microsoft.com/office/drawing/2014/main" id="{CE1EBDB8-5E96-431D-91F9-992248FD8C0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4" name="Slide Number Placeholder 5">
            <a:extLst>
              <a:ext uri="{FF2B5EF4-FFF2-40B4-BE49-F238E27FC236}">
                <a16:creationId xmlns:a16="http://schemas.microsoft.com/office/drawing/2014/main" id="{35A75106-BA3A-1B7D-5700-5FA4649E8CC8}"/>
              </a:ext>
            </a:extLst>
          </p:cNvPr>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5" name="Rectangle 4">
            <a:extLst>
              <a:ext uri="{FF2B5EF4-FFF2-40B4-BE49-F238E27FC236}">
                <a16:creationId xmlns:a16="http://schemas.microsoft.com/office/drawing/2014/main" id="{BDE0AD19-8C63-FC29-C215-83E5B7541195}"/>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EC3B58F7-7F45-5514-8B59-F0788F965C3B}"/>
              </a:ext>
            </a:extLst>
          </p:cNvPr>
          <p:cNvSpPr txBox="1">
            <a:spLocks/>
          </p:cNvSpPr>
          <p:nvPr userDrawn="1"/>
        </p:nvSpPr>
        <p:spPr>
          <a:xfrm rot="16200000">
            <a:off x="8255264" y="4411489"/>
            <a:ext cx="2436466"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2000" spc="30">
                <a:ln w="6350">
                  <a:noFill/>
                </a:ln>
                <a:solidFill>
                  <a:schemeClr val="bg1"/>
                </a:solidFill>
                <a:effectLst/>
                <a:latin typeface="Segoe UI" panose="020B0502040204020203" pitchFamily="34" charset="0"/>
                <a:ea typeface="ヒラギノ角ゴ Pro W3" pitchFamily="127" charset="-128"/>
                <a:cs typeface="Segoe UI" panose="020B0502040204020203" pitchFamily="34" charset="0"/>
              </a:rPr>
              <a:t>OUTLINE</a:t>
            </a:r>
          </a:p>
        </p:txBody>
      </p:sp>
      <p:sp>
        <p:nvSpPr>
          <p:cNvPr id="8" name="Rectangle 7">
            <a:extLst>
              <a:ext uri="{FF2B5EF4-FFF2-40B4-BE49-F238E27FC236}">
                <a16:creationId xmlns:a16="http://schemas.microsoft.com/office/drawing/2014/main" id="{E3D49D43-4A2A-65A3-8F86-15C0B4ED8F76}"/>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080E1AD-9D03-0B84-0DDC-8303B509CE88}"/>
              </a:ext>
            </a:extLst>
          </p:cNvPr>
          <p:cNvSpPr>
            <a:spLocks noGrp="1"/>
          </p:cNvSpPr>
          <p:nvPr>
            <p:ph type="title"/>
          </p:nvPr>
        </p:nvSpPr>
        <p:spPr>
          <a:xfrm>
            <a:off x="1264714" y="148168"/>
            <a:ext cx="10515600" cy="438022"/>
          </a:xfrm>
          <a:prstGeom prst="rect">
            <a:avLst/>
          </a:prstGeom>
        </p:spPr>
        <p:txBody>
          <a:bodyPr/>
          <a:lstStyle>
            <a:lvl1pPr>
              <a:defRPr sz="2000">
                <a:ln w="6350">
                  <a:noFill/>
                </a:ln>
                <a:effectLst/>
              </a:defRPr>
            </a:lvl1pPr>
          </a:lstStyle>
          <a:p>
            <a:r>
              <a:rPr lang="en-US" dirty="0"/>
              <a:t>Click to edit Master title style</a:t>
            </a:r>
          </a:p>
        </p:txBody>
      </p:sp>
      <p:sp>
        <p:nvSpPr>
          <p:cNvPr id="9" name="Text Placeholder 8">
            <a:extLst>
              <a:ext uri="{FF2B5EF4-FFF2-40B4-BE49-F238E27FC236}">
                <a16:creationId xmlns:a16="http://schemas.microsoft.com/office/drawing/2014/main" id="{0F5FF97C-8F1C-00D4-2C0A-EF5DB21DC781}"/>
              </a:ext>
            </a:extLst>
          </p:cNvPr>
          <p:cNvSpPr>
            <a:spLocks noGrp="1"/>
          </p:cNvSpPr>
          <p:nvPr>
            <p:ph type="body" sz="quarter" idx="13" hasCustomPrompt="1"/>
          </p:nvPr>
        </p:nvSpPr>
        <p:spPr>
          <a:xfrm>
            <a:off x="938213" y="968375"/>
            <a:ext cx="3681412" cy="617538"/>
          </a:xfrm>
          <a:prstGeom prst="rect">
            <a:avLst/>
          </a:prstGeom>
        </p:spPr>
        <p:txBody>
          <a:bodyPr/>
          <a:lstStyle>
            <a:lvl1pPr marL="0" indent="0">
              <a:buNone/>
              <a:defRPr/>
            </a:lvl1pPr>
          </a:lstStyle>
          <a:p>
            <a:pPr lvl="0"/>
            <a:r>
              <a:rPr lang="en-US" dirty="0"/>
              <a:t>TEXT</a:t>
            </a:r>
          </a:p>
        </p:txBody>
      </p:sp>
    </p:spTree>
    <p:extLst>
      <p:ext uri="{BB962C8B-B14F-4D97-AF65-F5344CB8AC3E}">
        <p14:creationId xmlns:p14="http://schemas.microsoft.com/office/powerpoint/2010/main" val="4042903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9D1177-91F4-7E8B-BC11-6C9CCDD778FF}"/>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8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D331E-0F4D-2A67-EDE6-C32229416896}"/>
              </a:ext>
            </a:extLst>
          </p:cNvPr>
          <p:cNvSpPr/>
          <p:nvPr userDrawn="1"/>
        </p:nvSpPr>
        <p:spPr>
          <a:xfrm>
            <a:off x="0" y="727531"/>
            <a:ext cx="12192000" cy="5395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prod.prv\shared\NCR\CMO\CMB_NEW\0400-Comms Svcs\480 - Publishing and Production\!Flag Signatures\Canada Wordmark\Colour\Canada_Colour.png">
            <a:extLst>
              <a:ext uri="{FF2B5EF4-FFF2-40B4-BE49-F238E27FC236}">
                <a16:creationId xmlns:a16="http://schemas.microsoft.com/office/drawing/2014/main" id="{CE1EBDB8-5E96-431D-91F9-992248FD8C0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4" name="Slide Number Placeholder 5">
            <a:extLst>
              <a:ext uri="{FF2B5EF4-FFF2-40B4-BE49-F238E27FC236}">
                <a16:creationId xmlns:a16="http://schemas.microsoft.com/office/drawing/2014/main" id="{35A75106-BA3A-1B7D-5700-5FA4649E8CC8}"/>
              </a:ext>
            </a:extLst>
          </p:cNvPr>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5" name="Rectangle 4">
            <a:extLst>
              <a:ext uri="{FF2B5EF4-FFF2-40B4-BE49-F238E27FC236}">
                <a16:creationId xmlns:a16="http://schemas.microsoft.com/office/drawing/2014/main" id="{BDE0AD19-8C63-FC29-C215-83E5B7541195}"/>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232BB9-1C9D-3DB5-E1E1-BE99A69A2F70}"/>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478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F89F82-F064-991E-6BBE-629C7BFB0FAA}"/>
              </a:ext>
            </a:extLst>
          </p:cNvPr>
          <p:cNvSpPr txBox="1"/>
          <p:nvPr userDrawn="1">
            <p:extLst>
              <p:ext uri="{1162E1C5-73C7-4A58-AE30-91384D911F3F}">
                <p184:classification xmlns:p184="http://schemas.microsoft.com/office/powerpoint/2018/4/main" val="hdr"/>
              </p:ext>
            </p:extLst>
          </p:nvPr>
        </p:nvSpPr>
        <p:spPr>
          <a:xfrm>
            <a:off x="7415214" y="63503"/>
            <a:ext cx="1700212" cy="103875"/>
          </a:xfrm>
          <a:prstGeom prst="rect">
            <a:avLst/>
          </a:prstGeom>
        </p:spPr>
        <p:txBody>
          <a:bodyPr horzOverflow="overflow" lIns="0" tIns="0" rIns="0" bIns="0">
            <a:spAutoFit/>
          </a:bodyPr>
          <a:lstStyle/>
          <a:p>
            <a:pPr algn="l"/>
            <a:r>
              <a:rPr lang="en-US" sz="675">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Non-Classifié</a:t>
            </a:r>
          </a:p>
        </p:txBody>
      </p:sp>
      <p:pic>
        <p:nvPicPr>
          <p:cNvPr id="10" name="Picture 9" descr="A river with fog and trees in the background&#10;&#10;AI-generated content may be incorrect.">
            <a:extLst>
              <a:ext uri="{FF2B5EF4-FFF2-40B4-BE49-F238E27FC236}">
                <a16:creationId xmlns:a16="http://schemas.microsoft.com/office/drawing/2014/main" id="{534DC0AC-9905-7ACD-C36A-9F88F384FC0A}"/>
              </a:ext>
            </a:extLst>
          </p:cNvPr>
          <p:cNvPicPr>
            <a:picLocks noChangeAspect="1"/>
          </p:cNvPicPr>
          <p:nvPr userDrawn="1"/>
        </p:nvPicPr>
        <p:blipFill>
          <a:blip r:embed="rId6"/>
          <a:srcRect l="11975" t="5320" r="3801" b="10173"/>
          <a:stretch/>
        </p:blipFill>
        <p:spPr>
          <a:xfrm>
            <a:off x="0" y="0"/>
            <a:ext cx="12192001" cy="6857998"/>
          </a:xfrm>
          <a:prstGeom prst="rect">
            <a:avLst/>
          </a:prstGeom>
        </p:spPr>
      </p:pic>
      <p:grpSp>
        <p:nvGrpSpPr>
          <p:cNvPr id="12" name="Group 11">
            <a:extLst>
              <a:ext uri="{FF2B5EF4-FFF2-40B4-BE49-F238E27FC236}">
                <a16:creationId xmlns:a16="http://schemas.microsoft.com/office/drawing/2014/main" id="{ACB5D0BB-C439-EE8E-453D-40CCCE48A6AE}"/>
              </a:ext>
            </a:extLst>
          </p:cNvPr>
          <p:cNvGrpSpPr/>
          <p:nvPr userDrawn="1"/>
        </p:nvGrpSpPr>
        <p:grpSpPr>
          <a:xfrm>
            <a:off x="1185867" y="232915"/>
            <a:ext cx="3228856" cy="234633"/>
            <a:chOff x="1277700" y="1490215"/>
            <a:chExt cx="2972359" cy="215994"/>
          </a:xfrm>
        </p:grpSpPr>
        <p:sp>
          <p:nvSpPr>
            <p:cNvPr id="15" name="Rectangle 14">
              <a:extLst>
                <a:ext uri="{FF2B5EF4-FFF2-40B4-BE49-F238E27FC236}">
                  <a16:creationId xmlns:a16="http://schemas.microsoft.com/office/drawing/2014/main" id="{2ADDB93F-502F-8BB5-B71D-CAD7FE969F66}"/>
                </a:ext>
              </a:extLst>
            </p:cNvPr>
            <p:cNvSpPr/>
            <p:nvPr userDrawn="1"/>
          </p:nvSpPr>
          <p:spPr>
            <a:xfrm>
              <a:off x="1277700" y="1490215"/>
              <a:ext cx="432593" cy="2159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18A0096-3AC0-A61E-78ED-393D985138E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277700" y="1490215"/>
              <a:ext cx="2972359" cy="215994"/>
            </a:xfrm>
            <a:prstGeom prst="rect">
              <a:avLst/>
            </a:prstGeom>
          </p:spPr>
        </p:pic>
      </p:grpSp>
      <p:sp>
        <p:nvSpPr>
          <p:cNvPr id="18" name="Slide Number Placeholder 5">
            <a:extLst>
              <a:ext uri="{FF2B5EF4-FFF2-40B4-BE49-F238E27FC236}">
                <a16:creationId xmlns:a16="http://schemas.microsoft.com/office/drawing/2014/main" id="{7CE74CA2-1AF6-D605-B6D2-84852D9528A1}"/>
              </a:ext>
            </a:extLst>
          </p:cNvPr>
          <p:cNvSpPr txBox="1">
            <a:spLocks/>
          </p:cNvSpPr>
          <p:nvPr userDrawn="1"/>
        </p:nvSpPr>
        <p:spPr>
          <a:xfrm>
            <a:off x="457204" y="6459865"/>
            <a:ext cx="982663" cy="165220"/>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Segoe UI Semilight" panose="020B0402040204020203" pitchFamily="34" charset="0"/>
                <a:ea typeface="ヒラギノ角ゴ Pro W3" pitchFamily="127" charset="-128"/>
                <a:cs typeface="Segoe UI Semilight" panose="020B0402040204020203" pitchFamily="34" charset="0"/>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9pPr>
          </a:lstStyle>
          <a:p>
            <a:endParaRPr lang="en-US" altLang="en-US"/>
          </a:p>
        </p:txBody>
      </p:sp>
      <p:sp>
        <p:nvSpPr>
          <p:cNvPr id="19" name="Slide Number Placeholder 5">
            <a:extLst>
              <a:ext uri="{FF2B5EF4-FFF2-40B4-BE49-F238E27FC236}">
                <a16:creationId xmlns:a16="http://schemas.microsoft.com/office/drawing/2014/main" id="{1E4AD7A9-5927-B6A7-864F-4375D8AA3771}"/>
              </a:ext>
            </a:extLst>
          </p:cNvPr>
          <p:cNvSpPr>
            <a:spLocks noGrp="1"/>
          </p:cNvSpPr>
          <p:nvPr>
            <p:ph type="sldNum" sz="quarter" idx="4"/>
          </p:nvPr>
        </p:nvSpPr>
        <p:spPr>
          <a:xfrm>
            <a:off x="425771" y="6259966"/>
            <a:ext cx="423307" cy="365125"/>
          </a:xfrm>
          <a:prstGeom prst="rect">
            <a:avLst/>
          </a:prstGeom>
        </p:spPr>
        <p:txBody>
          <a:bodyPr vert="horz" wrap="square" lIns="91440" tIns="45720" rIns="91440" bIns="45720" numCol="1" anchor="ctr" anchorCtr="0" compatLnSpc="1">
            <a:prstTxWarp prst="textNoShape">
              <a:avLst/>
            </a:prstTxWarp>
          </a:bodyPr>
          <a:lstStyle>
            <a:lvl1pPr algn="l">
              <a:defRPr sz="1000">
                <a:solidFill>
                  <a:schemeClr val="bg1"/>
                </a:solidFill>
                <a:latin typeface="Segoe UI Semilight" panose="020B0402040204020203" pitchFamily="34" charset="0"/>
                <a:cs typeface="Segoe UI Semilight" panose="020B0402040204020203" pitchFamily="34" charset="0"/>
              </a:defRPr>
            </a:lvl1pPr>
          </a:lstStyle>
          <a:p>
            <a:fld id="{4AF31215-D414-49A1-B0BE-FA6A849F09BB}" type="slidenum">
              <a:rPr lang="en-US" altLang="en-US" smtClean="0"/>
              <a:pPr/>
              <a:t>‹#›</a:t>
            </a:fld>
            <a:endParaRPr lang="en-US" altLang="en-US"/>
          </a:p>
        </p:txBody>
      </p:sp>
      <p:pic>
        <p:nvPicPr>
          <p:cNvPr id="20" name="Picture 3" descr="\\prod.prv\shared\NCR\CMO\CMB_NEW\0400-Comms Svcs\480 - Publishing and Production\!Flag Signatures\Canada Wordmark\Colour\Canada_Colour.png">
            <a:extLst>
              <a:ext uri="{FF2B5EF4-FFF2-40B4-BE49-F238E27FC236}">
                <a16:creationId xmlns:a16="http://schemas.microsoft.com/office/drawing/2014/main" id="{3BBF7516-32E1-4273-986F-06D03EC1A835}"/>
              </a:ext>
            </a:extLst>
          </p:cNvPr>
          <p:cNvPicPr>
            <a:picLocks noChangeAspect="1" noChangeArrowheads="1"/>
          </p:cNvPicPr>
          <p:nvPr userDrawn="1"/>
        </p:nvPicPr>
        <p:blipFill>
          <a:blip r:embed="rId8">
            <a:extLst>
              <a:ext uri="{BEBA8EAE-BF5A-486C-A8C5-ECC9F3942E4B}">
                <a14:imgProps xmlns:a14="http://schemas.microsoft.com/office/drawing/2010/main">
                  <a14:imgLayer r:embed="rId9">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Tree>
  </p:cSld>
  <p:clrMap bg1="lt1" tx1="dk1" bg2="lt2" tx2="dk2" accent1="accent1" accent2="accent2" accent3="accent3" accent4="accent4" accent5="accent5" accent6="accent6" hlink="hlink" folHlink="folHlink"/>
  <p:sldLayoutIdLst>
    <p:sldLayoutId id="2147483955" r:id="rId1"/>
    <p:sldLayoutId id="2147483953" r:id="rId2"/>
    <p:sldLayoutId id="2147483956" r:id="rId3"/>
    <p:sldLayoutId id="2147483954" r:id="rId4"/>
  </p:sldLayoutIdLst>
  <p:hf hdr="0" ftr="0" dt="0"/>
  <p:txStyles>
    <p:titleStyle>
      <a:lvl1pPr algn="r" defTabSz="257175" rtl="0" eaLnBrk="1" fontAlgn="base" hangingPunct="1">
        <a:spcBef>
          <a:spcPct val="0"/>
        </a:spcBef>
        <a:spcAft>
          <a:spcPct val="0"/>
        </a:spcAft>
        <a:defRPr lang="en-US" sz="225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2pPr>
      <a:lvl3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3pPr>
      <a:lvl4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4pPr>
      <a:lvl5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5pPr>
      <a:lvl6pPr marL="257175"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6pPr>
      <a:lvl7pPr marL="514350"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7pPr>
      <a:lvl8pPr marL="771525"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8pPr>
      <a:lvl9pPr marL="1028700"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9pPr>
    </p:titleStyle>
    <p:body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aves-vagues.dfo-mpo.gc.ca/library-bibliotheque/41263625.pdf"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pac.dfo-mpo.gc.ca/pacific-smon-pacifique/science/research-recherche/smon-summ-somm-eng.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19122" y="6434464"/>
            <a:ext cx="238110" cy="205383"/>
          </a:xfrm>
        </p:spPr>
        <p:txBody>
          <a:bodyPr/>
          <a:lstStyle/>
          <a:p>
            <a:fld id="{A3C1C3F4-7627-499B-A387-D46B6B71D0BD}" type="slidenum">
              <a:rPr lang="en-US" altLang="en-US" smtClean="0"/>
              <a:pPr/>
              <a:t>1</a:t>
            </a:fld>
            <a:endParaRPr lang="en-US" altLang="en-US"/>
          </a:p>
        </p:txBody>
      </p:sp>
      <p:sp>
        <p:nvSpPr>
          <p:cNvPr id="3" name="Title 1"/>
          <p:cNvSpPr>
            <a:spLocks noGrp="1"/>
          </p:cNvSpPr>
          <p:nvPr>
            <p:ph type="ctrTitle" idx="4294967295"/>
          </p:nvPr>
        </p:nvSpPr>
        <p:spPr>
          <a:xfrm>
            <a:off x="5829300" y="4670825"/>
            <a:ext cx="5979122" cy="787598"/>
          </a:xfrm>
          <a:prstGeom prst="rect">
            <a:avLst/>
          </a:prstGeom>
        </p:spPr>
        <p:txBody>
          <a:bodyPr>
            <a:noAutofit/>
          </a:bodyPr>
          <a:lstStyle/>
          <a:p>
            <a:pPr algn="r" eaLnBrk="1" hangingPunct="1">
              <a:lnSpc>
                <a:spcPct val="90000"/>
              </a:lnSpc>
            </a:pPr>
            <a:r>
              <a:rPr lang="en-CA" altLang="en-US" sz="4200" spc="-85">
                <a:solidFill>
                  <a:schemeClr val="bg1"/>
                </a:solidFill>
                <a:effectLst>
                  <a:glow rad="127000">
                    <a:schemeClr val="tx1">
                      <a:alpha val="10000"/>
                    </a:schemeClr>
                  </a:glow>
                </a:effectLst>
                <a:ea typeface="ヒラギノ角ゴ Pro W3" pitchFamily="127" charset="-128"/>
              </a:rPr>
              <a:t>Preliminary 2025</a:t>
            </a:r>
            <a:br>
              <a:rPr lang="en-CA" altLang="en-US" sz="4200" spc="-85">
                <a:solidFill>
                  <a:schemeClr val="bg1"/>
                </a:solidFill>
                <a:effectLst>
                  <a:glow rad="127000">
                    <a:schemeClr val="tx1">
                      <a:alpha val="10000"/>
                    </a:schemeClr>
                  </a:glow>
                </a:effectLst>
                <a:ea typeface="ヒラギノ角ゴ Pro W3" pitchFamily="127" charset="-128"/>
              </a:rPr>
            </a:br>
            <a:r>
              <a:rPr lang="en-CA" altLang="en-US" sz="4200" spc="-85">
                <a:solidFill>
                  <a:schemeClr val="bg1"/>
                </a:solidFill>
                <a:effectLst>
                  <a:glow rad="127000">
                    <a:schemeClr val="tx1">
                      <a:alpha val="10000"/>
                    </a:schemeClr>
                  </a:glow>
                </a:effectLst>
                <a:ea typeface="ヒラギノ角ゴ Pro W3" pitchFamily="127" charset="-128"/>
              </a:rPr>
              <a:t>Pacific Salmon Outlook</a:t>
            </a:r>
          </a:p>
        </p:txBody>
      </p:sp>
    </p:spTree>
    <p:extLst>
      <p:ext uri="{BB962C8B-B14F-4D97-AF65-F5344CB8AC3E}">
        <p14:creationId xmlns:p14="http://schemas.microsoft.com/office/powerpoint/2010/main" val="150114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10</a:t>
            </a:fld>
            <a:endParaRPr lang="en-US" altLang="en-US"/>
          </a:p>
        </p:txBody>
      </p:sp>
      <p:pic>
        <p:nvPicPr>
          <p:cNvPr id="3" name="Picture 4" descr="A map of the united states&#10;&#10;AI-generated content may be incorrect.">
            <a:extLst>
              <a:ext uri="{FF2B5EF4-FFF2-40B4-BE49-F238E27FC236}">
                <a16:creationId xmlns:a16="http://schemas.microsoft.com/office/drawing/2014/main" id="{C9CE90B0-261E-EC85-4B4A-A8F1D1E82CF8}"/>
              </a:ext>
            </a:extLst>
          </p:cNvPr>
          <p:cNvPicPr>
            <a:picLocks noChangeAspect="1"/>
          </p:cNvPicPr>
          <p:nvPr/>
        </p:nvPicPr>
        <p:blipFill>
          <a:blip r:embed="rId3"/>
          <a:srcRect l="32248"/>
          <a:stretch/>
        </p:blipFill>
        <p:spPr>
          <a:xfrm>
            <a:off x="6929129" y="914163"/>
            <a:ext cx="4824978" cy="4901658"/>
          </a:xfrm>
          <a:prstGeom prst="rect">
            <a:avLst/>
          </a:prstGeom>
        </p:spPr>
      </p:pic>
      <p:graphicFrame>
        <p:nvGraphicFramePr>
          <p:cNvPr id="4" name="Table 7">
            <a:extLst>
              <a:ext uri="{FF2B5EF4-FFF2-40B4-BE49-F238E27FC236}">
                <a16:creationId xmlns:a16="http://schemas.microsoft.com/office/drawing/2014/main" id="{AB26F166-E0D4-50E4-6519-BA8137667514}"/>
              </a:ext>
            </a:extLst>
          </p:cNvPr>
          <p:cNvGraphicFramePr>
            <a:graphicFrameLocks noGrp="1"/>
          </p:cNvGraphicFramePr>
          <p:nvPr>
            <p:extLst>
              <p:ext uri="{D42A27DB-BD31-4B8C-83A1-F6EECF244321}">
                <p14:modId xmlns:p14="http://schemas.microsoft.com/office/powerpoint/2010/main" val="870068494"/>
              </p:ext>
            </p:extLst>
          </p:nvPr>
        </p:nvGraphicFramePr>
        <p:xfrm>
          <a:off x="719163" y="1699288"/>
          <a:ext cx="5928526" cy="4065871"/>
        </p:xfrm>
        <a:graphic>
          <a:graphicData uri="http://schemas.openxmlformats.org/drawingml/2006/table">
            <a:tbl>
              <a:tblPr>
                <a:tableStyleId>{5C22544A-7EE6-4342-B048-85BDC9FD1C3A}</a:tableStyleId>
              </a:tblPr>
              <a:tblGrid>
                <a:gridCol w="2056673">
                  <a:extLst>
                    <a:ext uri="{9D8B030D-6E8A-4147-A177-3AD203B41FA5}">
                      <a16:colId xmlns:a16="http://schemas.microsoft.com/office/drawing/2014/main" val="3828288314"/>
                    </a:ext>
                  </a:extLst>
                </a:gridCol>
                <a:gridCol w="2775580">
                  <a:extLst>
                    <a:ext uri="{9D8B030D-6E8A-4147-A177-3AD203B41FA5}">
                      <a16:colId xmlns:a16="http://schemas.microsoft.com/office/drawing/2014/main" val="3199881312"/>
                    </a:ext>
                  </a:extLst>
                </a:gridCol>
                <a:gridCol w="1096273">
                  <a:extLst>
                    <a:ext uri="{9D8B030D-6E8A-4147-A177-3AD203B41FA5}">
                      <a16:colId xmlns:a16="http://schemas.microsoft.com/office/drawing/2014/main" val="483059173"/>
                    </a:ext>
                  </a:extLst>
                </a:gridCol>
              </a:tblGrid>
              <a:tr h="316798">
                <a:tc>
                  <a:txBody>
                    <a:bodyPr/>
                    <a:lstStyle/>
                    <a:p>
                      <a:pPr algn="l" fontAlgn="b"/>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SMU</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tc>
                  <a:txBody>
                    <a:bodyPr/>
                    <a:lstStyle/>
                    <a:p>
                      <a:pPr algn="l" fontAlgn="b"/>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CU / Subunit</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tc>
                  <a:txBody>
                    <a:bodyPr/>
                    <a:lstStyle/>
                    <a:p>
                      <a:pPr algn="l" fontAlgn="ctr"/>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Outlook</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extLst>
                  <a:ext uri="{0D108BD9-81ED-4DB2-BD59-A6C34878D82A}">
                    <a16:rowId xmlns:a16="http://schemas.microsoft.com/office/drawing/2014/main" val="2113721378"/>
                  </a:ext>
                </a:extLst>
              </a:tr>
              <a:tr h="316798">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Mainland Inlet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 Aggregate (4 CUs)</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DD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3005807675"/>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Upper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Quinsam River Fall Run</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3</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2392302136"/>
                  </a:ext>
                </a:extLst>
              </a:tr>
              <a:tr h="932891">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Middle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Puntledge and Big Qualicum Rivers  Fall Run 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1416064089"/>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Middle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Nanaimo and Puntledge Summer 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481574760"/>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Cowichan River Fall Run Unenhanced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3265181918"/>
                  </a:ext>
                </a:extLst>
              </a:tr>
              <a:tr h="624846">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West Coast Vancouver Island</a:t>
                      </a:r>
                    </a:p>
                  </a:txBody>
                  <a:tcPr marL="50419" marR="4202" marT="4202" marB="0" anchor="ctr"/>
                </a:tc>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Aggregate ( ?? CUs)</a:t>
                      </a:r>
                    </a:p>
                  </a:txBody>
                  <a:tcPr marL="4202" marR="4202" marT="4202" marB="0" anchor="ctr"/>
                </a:tc>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2</a:t>
                      </a:r>
                    </a:p>
                  </a:txBody>
                  <a:tcPr marL="50419" marR="4202" marT="4202" marB="0" anchor="ctr"/>
                </a:tc>
                <a:extLst>
                  <a:ext uri="{0D108BD9-81ED-4DB2-BD59-A6C34878D82A}">
                    <a16:rowId xmlns:a16="http://schemas.microsoft.com/office/drawing/2014/main" val="3607694056"/>
                  </a:ext>
                </a:extLst>
              </a:tr>
            </a:tbl>
          </a:graphicData>
        </a:graphic>
      </p:graphicFrame>
      <p:pic>
        <p:nvPicPr>
          <p:cNvPr id="5" name="Picture 9">
            <a:extLst>
              <a:ext uri="{FF2B5EF4-FFF2-40B4-BE49-F238E27FC236}">
                <a16:creationId xmlns:a16="http://schemas.microsoft.com/office/drawing/2014/main" id="{1C8221BE-253C-C178-39BE-574DE0AFDC3B}"/>
              </a:ext>
            </a:extLst>
          </p:cNvPr>
          <p:cNvPicPr>
            <a:picLocks noChangeAspect="1"/>
          </p:cNvPicPr>
          <p:nvPr/>
        </p:nvPicPr>
        <p:blipFill>
          <a:blip r:embed="rId4"/>
          <a:stretch>
            <a:fillRect/>
          </a:stretch>
        </p:blipFill>
        <p:spPr>
          <a:xfrm>
            <a:off x="6929130" y="5765159"/>
            <a:ext cx="4824978" cy="265488"/>
          </a:xfrm>
          <a:prstGeom prst="rect">
            <a:avLst/>
          </a:prstGeom>
        </p:spPr>
      </p:pic>
      <p:sp>
        <p:nvSpPr>
          <p:cNvPr id="6" name="Content Placeholder 13">
            <a:extLst>
              <a:ext uri="{FF2B5EF4-FFF2-40B4-BE49-F238E27FC236}">
                <a16:creationId xmlns:a16="http://schemas.microsoft.com/office/drawing/2014/main" id="{E399F14D-3F12-EECE-9504-FA90A68911A0}"/>
              </a:ext>
            </a:extLst>
          </p:cNvPr>
          <p:cNvSpPr txBox="1">
            <a:spLocks/>
          </p:cNvSpPr>
          <p:nvPr/>
        </p:nvSpPr>
        <p:spPr>
          <a:xfrm>
            <a:off x="7084291" y="170805"/>
            <a:ext cx="4949210"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YUKON TRANSBOUNDARY - SOCKEYE</a:t>
            </a:r>
            <a:endParaRPr lang="en-US" sz="2000">
              <a:ln w="6350">
                <a:noFill/>
              </a:ln>
              <a:solidFill>
                <a:schemeClr val="bg1"/>
              </a:solidFill>
            </a:endParaRPr>
          </a:p>
          <a:p>
            <a:endParaRPr lang="en-US"/>
          </a:p>
        </p:txBody>
      </p:sp>
      <p:sp>
        <p:nvSpPr>
          <p:cNvPr id="7" name="Title 1">
            <a:extLst>
              <a:ext uri="{FF2B5EF4-FFF2-40B4-BE49-F238E27FC236}">
                <a16:creationId xmlns:a16="http://schemas.microsoft.com/office/drawing/2014/main" id="{4A30B7B2-35C5-4607-7D99-BECE11BF767B}"/>
              </a:ext>
            </a:extLst>
          </p:cNvPr>
          <p:cNvSpPr txBox="1">
            <a:spLocks/>
          </p:cNvSpPr>
          <p:nvPr/>
        </p:nvSpPr>
        <p:spPr>
          <a:xfrm>
            <a:off x="609607" y="1053307"/>
            <a:ext cx="5059674" cy="64598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South Coast Area - Chinook</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1260196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11</a:t>
            </a:fld>
            <a:endParaRPr lang="en-US" altLang="en-US"/>
          </a:p>
        </p:txBody>
      </p:sp>
      <p:sp>
        <p:nvSpPr>
          <p:cNvPr id="3" name="Title 1">
            <a:extLst>
              <a:ext uri="{FF2B5EF4-FFF2-40B4-BE49-F238E27FC236}">
                <a16:creationId xmlns:a16="http://schemas.microsoft.com/office/drawing/2014/main" id="{92C497BE-3DDA-7137-BE44-1F3C9B3CB054}"/>
              </a:ext>
            </a:extLst>
          </p:cNvPr>
          <p:cNvSpPr txBox="1">
            <a:spLocks/>
          </p:cNvSpPr>
          <p:nvPr/>
        </p:nvSpPr>
        <p:spPr>
          <a:xfrm>
            <a:off x="7587645" y="223172"/>
            <a:ext cx="4325508" cy="29170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FRASER AND INTERIOR – SOCKEYE</a:t>
            </a:r>
          </a:p>
        </p:txBody>
      </p:sp>
      <p:pic>
        <p:nvPicPr>
          <p:cNvPr id="4" name="Picture 6" descr="A map of the north america&#10;&#10;AI-generated content may be incorrect.">
            <a:extLst>
              <a:ext uri="{FF2B5EF4-FFF2-40B4-BE49-F238E27FC236}">
                <a16:creationId xmlns:a16="http://schemas.microsoft.com/office/drawing/2014/main" id="{A224205E-E78D-3673-46A1-41C88A47CB7B}"/>
              </a:ext>
            </a:extLst>
          </p:cNvPr>
          <p:cNvPicPr>
            <a:picLocks noChangeAspect="1"/>
          </p:cNvPicPr>
          <p:nvPr/>
        </p:nvPicPr>
        <p:blipFill>
          <a:blip r:embed="rId3"/>
          <a:stretch>
            <a:fillRect/>
          </a:stretch>
        </p:blipFill>
        <p:spPr>
          <a:xfrm>
            <a:off x="4651512" y="1200149"/>
            <a:ext cx="7267491" cy="4695825"/>
          </a:xfrm>
          <a:prstGeom prst="rect">
            <a:avLst/>
          </a:prstGeom>
        </p:spPr>
      </p:pic>
      <p:graphicFrame>
        <p:nvGraphicFramePr>
          <p:cNvPr id="5" name="Table 7">
            <a:extLst>
              <a:ext uri="{FF2B5EF4-FFF2-40B4-BE49-F238E27FC236}">
                <a16:creationId xmlns:a16="http://schemas.microsoft.com/office/drawing/2014/main" id="{13D8AAB9-B71B-2D1A-972D-6568AC8CE12E}"/>
              </a:ext>
            </a:extLst>
          </p:cNvPr>
          <p:cNvGraphicFramePr>
            <a:graphicFrameLocks noGrp="1"/>
          </p:cNvGraphicFramePr>
          <p:nvPr>
            <p:extLst>
              <p:ext uri="{D42A27DB-BD31-4B8C-83A1-F6EECF244321}">
                <p14:modId xmlns:p14="http://schemas.microsoft.com/office/powerpoint/2010/main" val="2078912931"/>
              </p:ext>
            </p:extLst>
          </p:nvPr>
        </p:nvGraphicFramePr>
        <p:xfrm>
          <a:off x="272997" y="1200149"/>
          <a:ext cx="4291052" cy="4855362"/>
        </p:xfrm>
        <a:graphic>
          <a:graphicData uri="http://schemas.openxmlformats.org/drawingml/2006/table">
            <a:tbl>
              <a:tblPr>
                <a:tableStyleId>{5C22544A-7EE6-4342-B048-85BDC9FD1C3A}</a:tableStyleId>
              </a:tblPr>
              <a:tblGrid>
                <a:gridCol w="1578784">
                  <a:extLst>
                    <a:ext uri="{9D8B030D-6E8A-4147-A177-3AD203B41FA5}">
                      <a16:colId xmlns:a16="http://schemas.microsoft.com/office/drawing/2014/main" val="3351696073"/>
                    </a:ext>
                  </a:extLst>
                </a:gridCol>
                <a:gridCol w="2227369">
                  <a:extLst>
                    <a:ext uri="{9D8B030D-6E8A-4147-A177-3AD203B41FA5}">
                      <a16:colId xmlns:a16="http://schemas.microsoft.com/office/drawing/2014/main" val="28457551"/>
                    </a:ext>
                  </a:extLst>
                </a:gridCol>
                <a:gridCol w="484899">
                  <a:extLst>
                    <a:ext uri="{9D8B030D-6E8A-4147-A177-3AD203B41FA5}">
                      <a16:colId xmlns:a16="http://schemas.microsoft.com/office/drawing/2014/main" val="2881692761"/>
                    </a:ext>
                  </a:extLst>
                </a:gridCol>
              </a:tblGrid>
              <a:tr h="122160">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SMU</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CU / Subunit</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Outlook</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extLst>
                  <a:ext uri="{0D108BD9-81ED-4DB2-BD59-A6C34878D82A}">
                    <a16:rowId xmlns:a16="http://schemas.microsoft.com/office/drawing/2014/main" val="928024462"/>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-Early Stuart</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Takla/ Trembleur-Early Stuart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633679856"/>
                  </a:ext>
                </a:extLst>
              </a:tr>
              <a:tr h="157721">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CHILLIWACK-EARLY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028673321"/>
                  </a:ext>
                </a:extLst>
              </a:tr>
              <a:tr h="122160">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PITT-EARLY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12638050"/>
                  </a:ext>
                </a:extLst>
              </a:tr>
              <a:tr h="157721">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NAHATLATCH-EARLY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48554510"/>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South Thompson</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SHUSWAP-EARLY SUMMER TIMING (Seymour and Scotch)</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445377136"/>
                  </a:ext>
                </a:extLst>
              </a:tr>
              <a:tr h="155093">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North Thompson</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NORTH BARRIERE-EARLY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46128231"/>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ANDERSON/SETON-EARLY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729823855"/>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NADINA/FRANCOIS-EARLY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81448656"/>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BOWRON-EARLY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311263608"/>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TASEKO-EARLY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712365951"/>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HARRISON RIVER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385112430"/>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QUESNEL-SUMMER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320177773"/>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RAFT RIVER/ KAMLOOPS-EARLY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4267563935"/>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STELLAKO /FRANCOIS/FRASER-SUMMER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201146387"/>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CHILKO-SUMMER TIMING and CHILKO ES</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942818236"/>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LATE STUART/ TAKLA/TREMBLEUR/STUART-SUMMER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645008407"/>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CULTUS-LATE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430865362"/>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PORTAGE CREEK / SETON-LATE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729891426"/>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SOUTH THOMPSON/ SHUSWAP COMPLEX-LATE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038478085"/>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BIRKENHEAD / LILLOOET/HARRISON-LATE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705494382"/>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WEAVER CREEK / HARRISON-UPSTREAM MIGRATING-LATE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484470878"/>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BIG SILVER CREEK / HARRISON-DOWNSTREAM MIGRATING-LATE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20493873"/>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WIDGEON CREEK</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091385640"/>
                  </a:ext>
                </a:extLst>
              </a:tr>
              <a:tr h="122160">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Okanagan Sockeye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OSOYOOS</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915755642"/>
                  </a:ext>
                </a:extLst>
              </a:tr>
            </a:tbl>
          </a:graphicData>
        </a:graphic>
      </p:graphicFrame>
      <p:sp>
        <p:nvSpPr>
          <p:cNvPr id="6" name="TextBox 8">
            <a:extLst>
              <a:ext uri="{FF2B5EF4-FFF2-40B4-BE49-F238E27FC236}">
                <a16:creationId xmlns:a16="http://schemas.microsoft.com/office/drawing/2014/main" id="{3C49E898-2A77-ECF6-306C-5FDD9D8DE8DF}"/>
              </a:ext>
            </a:extLst>
          </p:cNvPr>
          <p:cNvSpPr txBox="1"/>
          <p:nvPr/>
        </p:nvSpPr>
        <p:spPr>
          <a:xfrm>
            <a:off x="4986322" y="4589860"/>
            <a:ext cx="2219356" cy="923330"/>
          </a:xfrm>
          <a:prstGeom prst="rect">
            <a:avLst/>
          </a:prstGeom>
          <a:noFill/>
        </p:spPr>
        <p:txBody>
          <a:bodyPr wrap="square" rtlCol="0">
            <a:spAutoFit/>
          </a:bodyPr>
          <a:lstStyle/>
          <a:p>
            <a:r>
              <a:rPr lang="en-US">
                <a:latin typeface="Century Gothic" panose="020B0502020202020204" pitchFamily="34" charset="0"/>
              </a:rPr>
              <a:t>Separate out Early Summer vs Summer etc.</a:t>
            </a:r>
          </a:p>
        </p:txBody>
      </p:sp>
    </p:spTree>
    <p:extLst>
      <p:ext uri="{BB962C8B-B14F-4D97-AF65-F5344CB8AC3E}">
        <p14:creationId xmlns:p14="http://schemas.microsoft.com/office/powerpoint/2010/main" val="91276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12</a:t>
            </a:fld>
            <a:endParaRPr lang="en-US" altLang="en-US"/>
          </a:p>
        </p:txBody>
      </p:sp>
      <p:sp>
        <p:nvSpPr>
          <p:cNvPr id="3" name="Title 1">
            <a:extLst>
              <a:ext uri="{FF2B5EF4-FFF2-40B4-BE49-F238E27FC236}">
                <a16:creationId xmlns:a16="http://schemas.microsoft.com/office/drawing/2014/main" id="{92C497BE-3DDA-7137-BE44-1F3C9B3CB054}"/>
              </a:ext>
            </a:extLst>
          </p:cNvPr>
          <p:cNvSpPr txBox="1">
            <a:spLocks/>
          </p:cNvSpPr>
          <p:nvPr/>
        </p:nvSpPr>
        <p:spPr>
          <a:xfrm>
            <a:off x="3751775" y="1973932"/>
            <a:ext cx="3194023" cy="29170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nSpc>
                <a:spcPct val="90000"/>
              </a:lnSpc>
            </a:pPr>
            <a:r>
              <a:rPr lang="en-US" altLang="en-US" sz="1969" spc="-85">
                <a:ln w="6350">
                  <a:noFill/>
                </a:ln>
                <a:solidFill>
                  <a:schemeClr val="tx1">
                    <a:lumMod val="95000"/>
                    <a:lumOff val="5000"/>
                  </a:schemeClr>
                </a:solidFill>
                <a:effectLst/>
                <a:ea typeface="ヒラギノ角ゴ Pro W3" pitchFamily="127" charset="-128"/>
              </a:rPr>
              <a:t>South Coast Area - Chinook</a:t>
            </a:r>
            <a:endParaRPr lang="en-CA" altLang="en-US" sz="1969" spc="-85">
              <a:ln w="6350">
                <a:noFill/>
              </a:ln>
              <a:solidFill>
                <a:schemeClr val="tx1">
                  <a:lumMod val="95000"/>
                  <a:lumOff val="5000"/>
                </a:schemeClr>
              </a:solidFill>
              <a:effectLst/>
              <a:ea typeface="ヒラギノ角ゴ Pro W3" pitchFamily="127" charset="-128"/>
            </a:endParaRPr>
          </a:p>
        </p:txBody>
      </p:sp>
      <p:sp>
        <p:nvSpPr>
          <p:cNvPr id="4" name="Subtitle 3">
            <a:extLst>
              <a:ext uri="{FF2B5EF4-FFF2-40B4-BE49-F238E27FC236}">
                <a16:creationId xmlns:a16="http://schemas.microsoft.com/office/drawing/2014/main" id="{1552AC7D-0E39-E9AB-3B00-A532F012A1D6}"/>
              </a:ext>
            </a:extLst>
          </p:cNvPr>
          <p:cNvSpPr txBox="1">
            <a:spLocks/>
          </p:cNvSpPr>
          <p:nvPr/>
        </p:nvSpPr>
        <p:spPr>
          <a:xfrm>
            <a:off x="4733081" y="2266260"/>
            <a:ext cx="1953305" cy="282179"/>
          </a:xfrm>
          <a:prstGeom prst="rect">
            <a:avLst/>
          </a:prstGeom>
        </p:spPr>
        <p:txBody>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1350">
                <a:latin typeface="Segoe UI Semilight" panose="020B0402040204020203" pitchFamily="34" charset="0"/>
                <a:cs typeface="Segoe UI Semilight" panose="020B0402040204020203" pitchFamily="34" charset="0"/>
              </a:rPr>
              <a:t>Chinook</a:t>
            </a:r>
            <a:endParaRPr lang="en-US" sz="1463">
              <a:latin typeface="Segoe UI Semilight" panose="020B0402040204020203" pitchFamily="34" charset="0"/>
              <a:cs typeface="Segoe UI Semilight" panose="020B0402040204020203" pitchFamily="34" charset="0"/>
            </a:endParaRPr>
          </a:p>
        </p:txBody>
      </p:sp>
      <p:graphicFrame>
        <p:nvGraphicFramePr>
          <p:cNvPr id="5" name="Table 2">
            <a:extLst>
              <a:ext uri="{FF2B5EF4-FFF2-40B4-BE49-F238E27FC236}">
                <a16:creationId xmlns:a16="http://schemas.microsoft.com/office/drawing/2014/main" id="{CDD07F46-558F-C188-7401-6E001FB9E34E}"/>
              </a:ext>
            </a:extLst>
          </p:cNvPr>
          <p:cNvGraphicFramePr>
            <a:graphicFrameLocks noGrp="1"/>
          </p:cNvGraphicFramePr>
          <p:nvPr>
            <p:extLst>
              <p:ext uri="{D42A27DB-BD31-4B8C-83A1-F6EECF244321}">
                <p14:modId xmlns:p14="http://schemas.microsoft.com/office/powerpoint/2010/main" val="2255182712"/>
              </p:ext>
            </p:extLst>
          </p:nvPr>
        </p:nvGraphicFramePr>
        <p:xfrm>
          <a:off x="716820" y="2972122"/>
          <a:ext cx="6348137" cy="2895600"/>
        </p:xfrm>
        <a:graphic>
          <a:graphicData uri="http://schemas.openxmlformats.org/drawingml/2006/table">
            <a:tbl>
              <a:tblPr/>
              <a:tblGrid>
                <a:gridCol w="1360655">
                  <a:extLst>
                    <a:ext uri="{9D8B030D-6E8A-4147-A177-3AD203B41FA5}">
                      <a16:colId xmlns:a16="http://schemas.microsoft.com/office/drawing/2014/main" val="2306272002"/>
                    </a:ext>
                  </a:extLst>
                </a:gridCol>
                <a:gridCol w="1291949">
                  <a:extLst>
                    <a:ext uri="{9D8B030D-6E8A-4147-A177-3AD203B41FA5}">
                      <a16:colId xmlns:a16="http://schemas.microsoft.com/office/drawing/2014/main" val="889104672"/>
                    </a:ext>
                  </a:extLst>
                </a:gridCol>
                <a:gridCol w="1291949">
                  <a:extLst>
                    <a:ext uri="{9D8B030D-6E8A-4147-A177-3AD203B41FA5}">
                      <a16:colId xmlns:a16="http://schemas.microsoft.com/office/drawing/2014/main" val="337865761"/>
                    </a:ext>
                  </a:extLst>
                </a:gridCol>
                <a:gridCol w="816968">
                  <a:extLst>
                    <a:ext uri="{9D8B030D-6E8A-4147-A177-3AD203B41FA5}">
                      <a16:colId xmlns:a16="http://schemas.microsoft.com/office/drawing/2014/main" val="3557953030"/>
                    </a:ext>
                  </a:extLst>
                </a:gridCol>
                <a:gridCol w="1586616">
                  <a:extLst>
                    <a:ext uri="{9D8B030D-6E8A-4147-A177-3AD203B41FA5}">
                      <a16:colId xmlns:a16="http://schemas.microsoft.com/office/drawing/2014/main" val="1118991486"/>
                    </a:ext>
                  </a:extLst>
                </a:gridCol>
              </a:tblGrid>
              <a:tr h="0">
                <a:tc>
                  <a:txBody>
                    <a:bodyPr/>
                    <a:lstStyle/>
                    <a:p>
                      <a:pPr algn="l" fontAlgn="base"/>
                      <a:r>
                        <a:rPr lang="en-US" sz="1400" b="1" i="0" u="none" strike="noStrike">
                          <a:solidFill>
                            <a:srgbClr val="000000"/>
                          </a:solidFill>
                          <a:effectLst/>
                          <a:latin typeface="Aptos" panose="020B0004020202020204" pitchFamily="34" charset="0"/>
                        </a:rPr>
                        <a:t>SMU</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nchor="b">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A6CAEC"/>
                    </a:solidFill>
                  </a:tcPr>
                </a:tc>
                <a:tc>
                  <a:txBody>
                    <a:bodyPr/>
                    <a:lstStyle/>
                    <a:p>
                      <a:pPr algn="l" fontAlgn="base"/>
                      <a:r>
                        <a:rPr lang="en-US" sz="1400" b="1" i="0" u="none" strike="noStrike">
                          <a:solidFill>
                            <a:srgbClr val="000000"/>
                          </a:solidFill>
                          <a:effectLst/>
                          <a:latin typeface="Aptos" panose="020B0004020202020204" pitchFamily="34" charset="0"/>
                        </a:rPr>
                        <a:t>CU</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nchor="b">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A6CAEC"/>
                    </a:solidFill>
                  </a:tcPr>
                </a:tc>
                <a:tc>
                  <a:txBody>
                    <a:bodyPr/>
                    <a:lstStyle/>
                    <a:p>
                      <a:pPr algn="l" fontAlgn="base"/>
                      <a:endParaRPr lang="en-US" b="0" i="0">
                        <a:solidFill>
                          <a:srgbClr val="000000"/>
                        </a:solidFill>
                        <a:effectLst/>
                      </a:endParaRPr>
                    </a:p>
                  </a:txBody>
                  <a:tcPr anchor="b">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A6CAEC"/>
                    </a:solidFill>
                  </a:tcPr>
                </a:tc>
                <a:tc>
                  <a:txBody>
                    <a:bodyPr/>
                    <a:lstStyle/>
                    <a:p>
                      <a:pPr algn="l" fontAlgn="base"/>
                      <a:r>
                        <a:rPr lang="en-US" sz="1400" b="1" i="0" u="none" strike="noStrike">
                          <a:solidFill>
                            <a:srgbClr val="000000"/>
                          </a:solidFill>
                          <a:effectLst/>
                          <a:latin typeface="Aptos" panose="020B0004020202020204" pitchFamily="34" charset="0"/>
                        </a:rPr>
                        <a:t>Outlook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nchor="b">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A6CAEC"/>
                    </a:solidFill>
                  </a:tcPr>
                </a:tc>
                <a:tc>
                  <a:txBody>
                    <a:bodyPr/>
                    <a:lstStyle/>
                    <a:p>
                      <a:pPr algn="l" fontAlgn="base"/>
                      <a:r>
                        <a:rPr lang="en-US" sz="1400" b="1" i="0" u="none" strike="noStrike">
                          <a:solidFill>
                            <a:srgbClr val="000000"/>
                          </a:solidFill>
                          <a:effectLst/>
                          <a:latin typeface="Aptos Narrow" panose="020B0004020202020204" pitchFamily="34" charset="0"/>
                        </a:rPr>
                        <a:t>Resolution</a:t>
                      </a:r>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nchor="b">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A6CAEC"/>
                    </a:solidFill>
                  </a:tcPr>
                </a:tc>
                <a:extLst>
                  <a:ext uri="{0D108BD9-81ED-4DB2-BD59-A6C34878D82A}">
                    <a16:rowId xmlns:a16="http://schemas.microsoft.com/office/drawing/2014/main" val="3285687033"/>
                  </a:ext>
                </a:extLst>
              </a:tr>
              <a:tr h="0">
                <a:tc>
                  <a:txBody>
                    <a:bodyPr/>
                    <a:lstStyle/>
                    <a:p>
                      <a:pPr algn="l" fontAlgn="base"/>
                      <a:r>
                        <a:rPr lang="en-US" sz="1400" b="0" i="0" u="none" strike="noStrike">
                          <a:solidFill>
                            <a:srgbClr val="000000"/>
                          </a:solidFill>
                          <a:effectLst/>
                          <a:latin typeface="Aptos" panose="020B0004020202020204" pitchFamily="34" charset="0"/>
                        </a:rPr>
                        <a:t>Yukon &amp; Porcupine Chinook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auto"/>
                      <a:r>
                        <a:rPr lang="en-US" sz="1400" b="0" i="0" u="none" strike="noStrike">
                          <a:solidFill>
                            <a:srgbClr val="000000"/>
                          </a:solidFill>
                          <a:effectLst/>
                          <a:latin typeface="Aptos Narrow" panose="020B0004020202020204" pitchFamily="34" charset="0"/>
                        </a:rPr>
                        <a:t>​</a:t>
                      </a: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auto"/>
                      <a:endParaRPr lang="en-US" sz="1400" b="0" i="0" u="none" strike="noStrike">
                        <a:solidFill>
                          <a:srgbClr val="000000"/>
                        </a:solidFill>
                        <a:effectLst/>
                        <a:latin typeface="Aptos Narrow" panose="020B0004020202020204" pitchFamily="34" charset="0"/>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1</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Narrow" panose="020B0004020202020204" pitchFamily="34" charset="0"/>
                        </a:rPr>
                        <a:t>SMU</a:t>
                      </a:r>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3667490286"/>
                  </a:ext>
                </a:extLst>
              </a:tr>
              <a:tr h="0">
                <a:tc>
                  <a:txBody>
                    <a:bodyPr/>
                    <a:lstStyle/>
                    <a:p>
                      <a:pPr algn="l" fontAlgn="base"/>
                      <a:r>
                        <a:rPr lang="en-US" sz="1400" b="0" i="0" u="none" strike="noStrike">
                          <a:solidFill>
                            <a:srgbClr val="000000"/>
                          </a:solidFill>
                          <a:effectLst/>
                          <a:latin typeface="Aptos" panose="020B0004020202020204" pitchFamily="34" charset="0"/>
                        </a:rPr>
                        <a:t>Alsek Chinook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Alsek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3</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Narrow" panose="020B0004020202020204" pitchFamily="34" charset="0"/>
                        </a:rPr>
                        <a:t>CU</a:t>
                      </a:r>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833972024"/>
                  </a:ext>
                </a:extLst>
              </a:tr>
              <a:tr h="0">
                <a:tc>
                  <a:txBody>
                    <a:bodyPr/>
                    <a:lstStyle/>
                    <a:p>
                      <a:pPr algn="l" fontAlgn="base"/>
                      <a:r>
                        <a:rPr lang="en-US" sz="1400" b="0" i="0" u="none" strike="noStrike">
                          <a:solidFill>
                            <a:srgbClr val="000000"/>
                          </a:solidFill>
                          <a:effectLst/>
                          <a:latin typeface="Aptos" panose="020B0004020202020204" pitchFamily="34" charset="0"/>
                        </a:rPr>
                        <a:t>Alsek Chinook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Klukshu</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3</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Narrow" panose="020B0004020202020204" pitchFamily="34" charset="0"/>
                        </a:rPr>
                        <a:t>CU</a:t>
                      </a:r>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951005875"/>
                  </a:ext>
                </a:extLst>
              </a:tr>
              <a:tr h="0">
                <a:tc>
                  <a:txBody>
                    <a:bodyPr/>
                    <a:lstStyle/>
                    <a:p>
                      <a:pPr algn="l" fontAlgn="base"/>
                      <a:r>
                        <a:rPr lang="en-US" sz="1400" b="0" i="0" u="none" strike="noStrike">
                          <a:solidFill>
                            <a:srgbClr val="000000"/>
                          </a:solidFill>
                          <a:effectLst/>
                          <a:latin typeface="Aptos" panose="020B0004020202020204" pitchFamily="34" charset="0"/>
                        </a:rPr>
                        <a:t>Stikine Chinook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2 CUs</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1</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Narrow" panose="020B0004020202020204" pitchFamily="34" charset="0"/>
                        </a:rPr>
                        <a:t>CU aggregate</a:t>
                      </a:r>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912425552"/>
                  </a:ext>
                </a:extLst>
              </a:tr>
              <a:tr h="0">
                <a:tc>
                  <a:txBody>
                    <a:bodyPr/>
                    <a:lstStyle/>
                    <a:p>
                      <a:pPr algn="l" fontAlgn="base"/>
                      <a:r>
                        <a:rPr lang="en-US" sz="1400" b="0" i="0" u="none" strike="noStrike">
                          <a:solidFill>
                            <a:srgbClr val="000000"/>
                          </a:solidFill>
                          <a:effectLst/>
                          <a:latin typeface="Aptos" panose="020B0004020202020204" pitchFamily="34" charset="0"/>
                        </a:rPr>
                        <a:t>Taku Chinook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Aggregate (3 CUs)</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4</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Narrow" panose="020B0004020202020204" pitchFamily="34" charset="0"/>
                        </a:rPr>
                        <a:t>CU aggregate</a:t>
                      </a:r>
                      <a:r>
                        <a:rPr lang="en-US" sz="1400" b="0" i="0">
                          <a:solidFill>
                            <a:srgbClr val="000000"/>
                          </a:solidFill>
                          <a:effectLst/>
                          <a:latin typeface="Aptos Narrow" panose="020B0004020202020204" pitchFamily="34" charset="0"/>
                        </a:rPr>
                        <a:t>​</a:t>
                      </a:r>
                      <a:endParaRPr lang="en-US" b="0" i="0">
                        <a:solidFill>
                          <a:srgbClr val="000000"/>
                        </a:solidFill>
                        <a:effectLst/>
                      </a:endParaRPr>
                    </a:p>
                    <a:p>
                      <a:pPr algn="l" fontAlgn="base"/>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469942565"/>
                  </a:ext>
                </a:extLst>
              </a:tr>
            </a:tbl>
          </a:graphicData>
        </a:graphic>
      </p:graphicFrame>
      <p:graphicFrame>
        <p:nvGraphicFramePr>
          <p:cNvPr id="6" name="Table 4">
            <a:extLst>
              <a:ext uri="{FF2B5EF4-FFF2-40B4-BE49-F238E27FC236}">
                <a16:creationId xmlns:a16="http://schemas.microsoft.com/office/drawing/2014/main" id="{DF704D5D-F31E-7D0D-21E1-A1E096DAA8FC}"/>
              </a:ext>
            </a:extLst>
          </p:cNvPr>
          <p:cNvGraphicFramePr>
            <a:graphicFrameLocks noGrp="1"/>
          </p:cNvGraphicFramePr>
          <p:nvPr>
            <p:extLst>
              <p:ext uri="{D42A27DB-BD31-4B8C-83A1-F6EECF244321}">
                <p14:modId xmlns:p14="http://schemas.microsoft.com/office/powerpoint/2010/main" val="1601279382"/>
              </p:ext>
            </p:extLst>
          </p:nvPr>
        </p:nvGraphicFramePr>
        <p:xfrm>
          <a:off x="7578256" y="2273632"/>
          <a:ext cx="3905250" cy="3535680"/>
        </p:xfrm>
        <a:graphic>
          <a:graphicData uri="http://schemas.openxmlformats.org/drawingml/2006/table">
            <a:tbl>
              <a:tblPr/>
              <a:tblGrid>
                <a:gridCol w="1047750">
                  <a:extLst>
                    <a:ext uri="{9D8B030D-6E8A-4147-A177-3AD203B41FA5}">
                      <a16:colId xmlns:a16="http://schemas.microsoft.com/office/drawing/2014/main" val="3395349546"/>
                    </a:ext>
                  </a:extLst>
                </a:gridCol>
                <a:gridCol w="1244600">
                  <a:extLst>
                    <a:ext uri="{9D8B030D-6E8A-4147-A177-3AD203B41FA5}">
                      <a16:colId xmlns:a16="http://schemas.microsoft.com/office/drawing/2014/main" val="1693344174"/>
                    </a:ext>
                  </a:extLst>
                </a:gridCol>
                <a:gridCol w="444500">
                  <a:extLst>
                    <a:ext uri="{9D8B030D-6E8A-4147-A177-3AD203B41FA5}">
                      <a16:colId xmlns:a16="http://schemas.microsoft.com/office/drawing/2014/main" val="2779791641"/>
                    </a:ext>
                  </a:extLst>
                </a:gridCol>
                <a:gridCol w="1168400">
                  <a:extLst>
                    <a:ext uri="{9D8B030D-6E8A-4147-A177-3AD203B41FA5}">
                      <a16:colId xmlns:a16="http://schemas.microsoft.com/office/drawing/2014/main" val="3634643587"/>
                    </a:ext>
                  </a:extLst>
                </a:gridCol>
              </a:tblGrid>
              <a:tr h="0">
                <a:tc>
                  <a:txBody>
                    <a:bodyPr/>
                    <a:lstStyle/>
                    <a:p>
                      <a:pPr algn="l" fontAlgn="base"/>
                      <a:r>
                        <a:rPr lang="en-US" sz="1400" b="1" i="0" u="none" strike="noStrike">
                          <a:solidFill>
                            <a:srgbClr val="000000"/>
                          </a:solidFill>
                          <a:effectLst/>
                          <a:latin typeface="Aptos" panose="020B0004020202020204" pitchFamily="34" charset="0"/>
                        </a:rPr>
                        <a:t>SMU</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nchor="b">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A6CAEC"/>
                    </a:solidFill>
                  </a:tcPr>
                </a:tc>
                <a:tc>
                  <a:txBody>
                    <a:bodyPr/>
                    <a:lstStyle/>
                    <a:p>
                      <a:pPr algn="l" fontAlgn="base"/>
                      <a:r>
                        <a:rPr lang="en-US" sz="1400" b="1" i="0" u="none" strike="noStrike">
                          <a:solidFill>
                            <a:srgbClr val="000000"/>
                          </a:solidFill>
                          <a:effectLst/>
                          <a:latin typeface="Aptos" panose="020B0004020202020204" pitchFamily="34" charset="0"/>
                        </a:rPr>
                        <a:t>CU</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nchor="b">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A6CAEC"/>
                    </a:solidFill>
                  </a:tcPr>
                </a:tc>
                <a:tc>
                  <a:txBody>
                    <a:bodyPr/>
                    <a:lstStyle/>
                    <a:p>
                      <a:pPr algn="l" fontAlgn="base"/>
                      <a:r>
                        <a:rPr lang="en-US" sz="1400" b="1" i="0" u="none" strike="noStrike">
                          <a:solidFill>
                            <a:srgbClr val="000000"/>
                          </a:solidFill>
                          <a:effectLst/>
                          <a:latin typeface="Aptos" panose="020B0004020202020204" pitchFamily="34" charset="0"/>
                        </a:rPr>
                        <a:t>Outlook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nchor="b">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A6CAEC"/>
                    </a:solidFill>
                  </a:tcPr>
                </a:tc>
                <a:tc>
                  <a:txBody>
                    <a:bodyPr/>
                    <a:lstStyle/>
                    <a:p>
                      <a:pPr algn="l" fontAlgn="base"/>
                      <a:r>
                        <a:rPr lang="en-US" sz="1400" b="1" i="0" u="none" strike="noStrike">
                          <a:solidFill>
                            <a:srgbClr val="000000"/>
                          </a:solidFill>
                          <a:effectLst/>
                          <a:latin typeface="Aptos Narrow" panose="020B0004020202020204" pitchFamily="34" charset="0"/>
                        </a:rPr>
                        <a:t>Resolution</a:t>
                      </a:r>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nchor="b">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A6CAEC"/>
                    </a:solidFill>
                  </a:tcPr>
                </a:tc>
                <a:extLst>
                  <a:ext uri="{0D108BD9-81ED-4DB2-BD59-A6C34878D82A}">
                    <a16:rowId xmlns:a16="http://schemas.microsoft.com/office/drawing/2014/main" val="425428497"/>
                  </a:ext>
                </a:extLst>
              </a:tr>
              <a:tr h="0">
                <a:tc>
                  <a:txBody>
                    <a:bodyPr/>
                    <a:lstStyle/>
                    <a:p>
                      <a:pPr algn="l" fontAlgn="base"/>
                      <a:r>
                        <a:rPr lang="en-US" sz="1400" b="0" i="0" u="none" strike="noStrike">
                          <a:solidFill>
                            <a:srgbClr val="000000"/>
                          </a:solidFill>
                          <a:effectLst/>
                          <a:latin typeface="Aptos" panose="020B0004020202020204" pitchFamily="34" charset="0"/>
                        </a:rPr>
                        <a:t>Yukon &amp; Porcupine Chinook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auto"/>
                      <a:r>
                        <a:rPr lang="en-US" sz="1400" b="0" i="0" u="none" strike="noStrike">
                          <a:solidFill>
                            <a:srgbClr val="000000"/>
                          </a:solidFill>
                          <a:effectLst/>
                          <a:latin typeface="Aptos Narrow" panose="020B0004020202020204" pitchFamily="34" charset="0"/>
                        </a:rPr>
                        <a:t>​</a:t>
                      </a: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1</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Narrow" panose="020B0004020202020204" pitchFamily="34" charset="0"/>
                        </a:rPr>
                        <a:t>SMU</a:t>
                      </a:r>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794692207"/>
                  </a:ext>
                </a:extLst>
              </a:tr>
              <a:tr h="0">
                <a:tc>
                  <a:txBody>
                    <a:bodyPr/>
                    <a:lstStyle/>
                    <a:p>
                      <a:pPr algn="l" fontAlgn="base"/>
                      <a:r>
                        <a:rPr lang="en-US" sz="1400" b="0" i="0" u="none" strike="noStrike">
                          <a:solidFill>
                            <a:srgbClr val="000000"/>
                          </a:solidFill>
                          <a:effectLst/>
                          <a:latin typeface="Aptos" panose="020B0004020202020204" pitchFamily="34" charset="0"/>
                        </a:rPr>
                        <a:t>Alsek Chinook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Alsek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3</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Narrow" panose="020B0004020202020204" pitchFamily="34" charset="0"/>
                        </a:rPr>
                        <a:t>CU</a:t>
                      </a:r>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962879935"/>
                  </a:ext>
                </a:extLst>
              </a:tr>
              <a:tr h="0">
                <a:tc>
                  <a:txBody>
                    <a:bodyPr/>
                    <a:lstStyle/>
                    <a:p>
                      <a:pPr algn="l" fontAlgn="base"/>
                      <a:r>
                        <a:rPr lang="en-US" sz="1400" b="0" i="0" u="none" strike="noStrike">
                          <a:solidFill>
                            <a:srgbClr val="000000"/>
                          </a:solidFill>
                          <a:effectLst/>
                          <a:latin typeface="Aptos" panose="020B0004020202020204" pitchFamily="34" charset="0"/>
                        </a:rPr>
                        <a:t>Alsek Chinook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Klukshu</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3</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Narrow" panose="020B0004020202020204" pitchFamily="34" charset="0"/>
                        </a:rPr>
                        <a:t>CU</a:t>
                      </a:r>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2411623685"/>
                  </a:ext>
                </a:extLst>
              </a:tr>
              <a:tr h="0">
                <a:tc>
                  <a:txBody>
                    <a:bodyPr/>
                    <a:lstStyle/>
                    <a:p>
                      <a:pPr algn="l" fontAlgn="base"/>
                      <a:r>
                        <a:rPr lang="en-US" sz="1400" b="0" i="0" u="none" strike="noStrike">
                          <a:solidFill>
                            <a:srgbClr val="000000"/>
                          </a:solidFill>
                          <a:effectLst/>
                          <a:latin typeface="Aptos" panose="020B0004020202020204" pitchFamily="34" charset="0"/>
                        </a:rPr>
                        <a:t>Stikine Chinook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2 CUs</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1</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Narrow" panose="020B0004020202020204" pitchFamily="34" charset="0"/>
                        </a:rPr>
                        <a:t>CU aggregate</a:t>
                      </a:r>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370112620"/>
                  </a:ext>
                </a:extLst>
              </a:tr>
              <a:tr h="0">
                <a:tc>
                  <a:txBody>
                    <a:bodyPr/>
                    <a:lstStyle/>
                    <a:p>
                      <a:pPr algn="l" fontAlgn="base"/>
                      <a:r>
                        <a:rPr lang="en-US" sz="1400" b="0" i="0" u="none" strike="noStrike">
                          <a:solidFill>
                            <a:srgbClr val="000000"/>
                          </a:solidFill>
                          <a:effectLst/>
                          <a:latin typeface="Aptos" panose="020B0004020202020204" pitchFamily="34" charset="0"/>
                        </a:rPr>
                        <a:t>Taku Chinook</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Aggregate (3 CUs)</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panose="020B0004020202020204" pitchFamily="34" charset="0"/>
                        </a:rPr>
                        <a:t>4</a:t>
                      </a:r>
                      <a:r>
                        <a:rPr lang="en-US" sz="1400" b="0" i="0">
                          <a:solidFill>
                            <a:srgbClr val="000000"/>
                          </a:solidFill>
                          <a:effectLst/>
                          <a:latin typeface="Aptos"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tc>
                  <a:txBody>
                    <a:bodyPr/>
                    <a:lstStyle/>
                    <a:p>
                      <a:pPr algn="l" fontAlgn="base"/>
                      <a:r>
                        <a:rPr lang="en-US" sz="1400" b="0" i="0" u="none" strike="noStrike">
                          <a:solidFill>
                            <a:srgbClr val="000000"/>
                          </a:solidFill>
                          <a:effectLst/>
                          <a:latin typeface="Aptos Narrow" panose="020B0004020202020204" pitchFamily="34" charset="0"/>
                        </a:rPr>
                        <a:t>CU aggregate</a:t>
                      </a:r>
                      <a:r>
                        <a:rPr lang="en-US" sz="1400" b="0" i="0">
                          <a:solidFill>
                            <a:srgbClr val="000000"/>
                          </a:solidFill>
                          <a:effectLst/>
                          <a:latin typeface="Aptos Narrow" panose="020B0004020202020204" pitchFamily="34" charset="0"/>
                        </a:rPr>
                        <a:t>​</a:t>
                      </a:r>
                      <a:endParaRPr lang="en-US" b="0" i="0">
                        <a:solidFill>
                          <a:srgbClr val="000000"/>
                        </a:solidFill>
                        <a:effectLst/>
                      </a:endParaRPr>
                    </a:p>
                    <a:p>
                      <a:pPr algn="l" fontAlgn="base"/>
                      <a:r>
                        <a:rPr lang="en-US" sz="1400" b="0" i="0">
                          <a:solidFill>
                            <a:srgbClr val="000000"/>
                          </a:solidFill>
                          <a:effectLst/>
                          <a:latin typeface="Aptos Narrow" panose="020B0004020202020204" pitchFamily="34" charset="0"/>
                        </a:rPr>
                        <a:t>​</a:t>
                      </a:r>
                      <a:endParaRPr lang="en-US" b="0" i="0">
                        <a:solidFill>
                          <a:srgbClr val="000000"/>
                        </a:solidFill>
                        <a:effectLst/>
                      </a:endParaRPr>
                    </a:p>
                  </a:txBody>
                  <a:tcPr>
                    <a:lnL w="12033" cap="flat" cmpd="sng" algn="ctr">
                      <a:solidFill>
                        <a:srgbClr val="FFFFFF"/>
                      </a:solidFill>
                      <a:prstDash val="solid"/>
                      <a:round/>
                      <a:headEnd type="none" w="med" len="med"/>
                      <a:tailEnd type="none" w="med" len="med"/>
                    </a:lnL>
                    <a:lnR w="12033" cap="flat" cmpd="sng" algn="ctr">
                      <a:solidFill>
                        <a:srgbClr val="FFFFFF"/>
                      </a:solidFill>
                      <a:prstDash val="solid"/>
                      <a:round/>
                      <a:headEnd type="none" w="med" len="med"/>
                      <a:tailEnd type="none" w="med" len="med"/>
                    </a:lnR>
                    <a:lnT w="12033" cap="flat" cmpd="sng" algn="ctr">
                      <a:solidFill>
                        <a:srgbClr val="FFFFFF"/>
                      </a:solidFill>
                      <a:prstDash val="solid"/>
                      <a:round/>
                      <a:headEnd type="none" w="med" len="med"/>
                      <a:tailEnd type="none" w="med" len="med"/>
                    </a:lnT>
                    <a:lnB w="12033"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3883434155"/>
                  </a:ext>
                </a:extLst>
              </a:tr>
            </a:tbl>
          </a:graphicData>
        </a:graphic>
      </p:graphicFrame>
      <p:sp>
        <p:nvSpPr>
          <p:cNvPr id="7" name="Rectangle 1">
            <a:extLst>
              <a:ext uri="{FF2B5EF4-FFF2-40B4-BE49-F238E27FC236}">
                <a16:creationId xmlns:a16="http://schemas.microsoft.com/office/drawing/2014/main" id="{F1F152DA-E2FF-9EAE-1DBB-968567BEF471}"/>
              </a:ext>
            </a:extLst>
          </p:cNvPr>
          <p:cNvSpPr>
            <a:spLocks noChangeArrowheads="1"/>
          </p:cNvSpPr>
          <p:nvPr/>
        </p:nvSpPr>
        <p:spPr bwMode="auto">
          <a:xfrm>
            <a:off x="9530881" y="22980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3248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13</a:t>
            </a:fld>
            <a:endParaRPr lang="en-US" altLang="en-US"/>
          </a:p>
        </p:txBody>
      </p:sp>
      <p:sp>
        <p:nvSpPr>
          <p:cNvPr id="3" name="Subtitle 3">
            <a:extLst>
              <a:ext uri="{FF2B5EF4-FFF2-40B4-BE49-F238E27FC236}">
                <a16:creationId xmlns:a16="http://schemas.microsoft.com/office/drawing/2014/main" id="{A2876345-60D6-FB2E-45B3-445E2A07A215}"/>
              </a:ext>
            </a:extLst>
          </p:cNvPr>
          <p:cNvSpPr>
            <a:spLocks noGrp="1"/>
          </p:cNvSpPr>
          <p:nvPr>
            <p:ph type="subTitle" idx="4294967295"/>
          </p:nvPr>
        </p:nvSpPr>
        <p:spPr>
          <a:xfrm>
            <a:off x="4242143" y="2264909"/>
            <a:ext cx="1953305" cy="282179"/>
          </a:xfrm>
          <a:prstGeom prst="rect">
            <a:avLst/>
          </a:prstGeom>
        </p:spPr>
        <p:txBody>
          <a:bodyPr/>
          <a:lstStyle/>
          <a:p>
            <a:pPr marL="0" indent="0" algn="r">
              <a:buNone/>
            </a:pPr>
            <a:r>
              <a:rPr lang="en-CA" sz="1350">
                <a:latin typeface="Segoe UI Semilight" panose="020B0402040204020203" pitchFamily="34" charset="0"/>
                <a:cs typeface="Segoe UI Semilight" panose="020B0402040204020203" pitchFamily="34" charset="0"/>
              </a:rPr>
              <a:t>Chinook, Chum, Coho</a:t>
            </a:r>
            <a:endParaRPr lang="en-US">
              <a:latin typeface="Segoe UI Semilight" panose="020B0402040204020203" pitchFamily="34" charset="0"/>
              <a:cs typeface="Segoe UI Semilight" panose="020B0402040204020203" pitchFamily="34" charset="0"/>
            </a:endParaRPr>
          </a:p>
        </p:txBody>
      </p:sp>
      <p:sp>
        <p:nvSpPr>
          <p:cNvPr id="4" name="Title 1">
            <a:extLst>
              <a:ext uri="{FF2B5EF4-FFF2-40B4-BE49-F238E27FC236}">
                <a16:creationId xmlns:a16="http://schemas.microsoft.com/office/drawing/2014/main" id="{92C497BE-3DDA-7137-BE44-1F3C9B3CB054}"/>
              </a:ext>
            </a:extLst>
          </p:cNvPr>
          <p:cNvSpPr txBox="1">
            <a:spLocks/>
          </p:cNvSpPr>
          <p:nvPr/>
        </p:nvSpPr>
        <p:spPr>
          <a:xfrm>
            <a:off x="3751776" y="1973932"/>
            <a:ext cx="2443673" cy="29170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nSpc>
                <a:spcPct val="90000"/>
              </a:lnSpc>
            </a:pPr>
            <a:r>
              <a:rPr lang="en-US" altLang="en-US" sz="1969" spc="-85">
                <a:ln w="6350">
                  <a:noFill/>
                </a:ln>
                <a:solidFill>
                  <a:schemeClr val="tx1">
                    <a:lumMod val="95000"/>
                    <a:lumOff val="5000"/>
                  </a:schemeClr>
                </a:solidFill>
                <a:effectLst/>
                <a:ea typeface="ヒラギノ角ゴ Pro W3" pitchFamily="127" charset="-128"/>
              </a:rPr>
              <a:t>Skeena and Nass</a:t>
            </a:r>
            <a:endParaRPr lang="en-CA" altLang="en-US" sz="1969" spc="-85">
              <a:ln w="6350">
                <a:noFill/>
              </a:ln>
              <a:solidFill>
                <a:schemeClr val="tx1">
                  <a:lumMod val="95000"/>
                  <a:lumOff val="5000"/>
                </a:schemeClr>
              </a:solidFill>
              <a:effectLst/>
              <a:ea typeface="ヒラギノ角ゴ Pro W3" pitchFamily="127" charset="-128"/>
            </a:endParaRPr>
          </a:p>
        </p:txBody>
      </p:sp>
      <p:graphicFrame>
        <p:nvGraphicFramePr>
          <p:cNvPr id="5" name="Table 2">
            <a:extLst>
              <a:ext uri="{FF2B5EF4-FFF2-40B4-BE49-F238E27FC236}">
                <a16:creationId xmlns:a16="http://schemas.microsoft.com/office/drawing/2014/main" id="{FD9A7873-D43E-D673-86DE-F5E3EAC89B4A}"/>
              </a:ext>
            </a:extLst>
          </p:cNvPr>
          <p:cNvGraphicFramePr>
            <a:graphicFrameLocks noGrp="1"/>
          </p:cNvGraphicFramePr>
          <p:nvPr>
            <p:extLst>
              <p:ext uri="{D42A27DB-BD31-4B8C-83A1-F6EECF244321}">
                <p14:modId xmlns:p14="http://schemas.microsoft.com/office/powerpoint/2010/main" val="1091188197"/>
              </p:ext>
            </p:extLst>
          </p:nvPr>
        </p:nvGraphicFramePr>
        <p:xfrm>
          <a:off x="6362763" y="3698024"/>
          <a:ext cx="2046094" cy="1116140"/>
        </p:xfrm>
        <a:graphic>
          <a:graphicData uri="http://schemas.openxmlformats.org/drawingml/2006/table">
            <a:tbl>
              <a:tblPr firstRow="1" bandRow="1">
                <a:tableStyleId>{21E4AEA4-8DFA-4A89-87EB-49C32662AFE0}</a:tableStyleId>
              </a:tblPr>
              <a:tblGrid>
                <a:gridCol w="663473">
                  <a:extLst>
                    <a:ext uri="{9D8B030D-6E8A-4147-A177-3AD203B41FA5}">
                      <a16:colId xmlns:a16="http://schemas.microsoft.com/office/drawing/2014/main" val="746968548"/>
                    </a:ext>
                  </a:extLst>
                </a:gridCol>
                <a:gridCol w="709259">
                  <a:extLst>
                    <a:ext uri="{9D8B030D-6E8A-4147-A177-3AD203B41FA5}">
                      <a16:colId xmlns:a16="http://schemas.microsoft.com/office/drawing/2014/main" val="2753272312"/>
                    </a:ext>
                  </a:extLst>
                </a:gridCol>
                <a:gridCol w="673362">
                  <a:extLst>
                    <a:ext uri="{9D8B030D-6E8A-4147-A177-3AD203B41FA5}">
                      <a16:colId xmlns:a16="http://schemas.microsoft.com/office/drawing/2014/main" val="4141373572"/>
                    </a:ext>
                  </a:extLst>
                </a:gridCol>
              </a:tblGrid>
              <a:tr h="153460">
                <a:tc>
                  <a:txBody>
                    <a:bodyPr/>
                    <a:lstStyle/>
                    <a:p>
                      <a:pPr algn="ctr"/>
                      <a:r>
                        <a:rPr lang="en-US" sz="700">
                          <a:latin typeface="Segoe UI Semibold"/>
                          <a:cs typeface="Segoe UI Semibold"/>
                        </a:rPr>
                        <a:t>SMU</a:t>
                      </a:r>
                    </a:p>
                  </a:txBody>
                  <a:tcPr marL="24610" marR="24610" marT="12305" marB="12305" anchor="ctr">
                    <a:solidFill>
                      <a:srgbClr val="456B87"/>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00">
                          <a:latin typeface="Segoe UI Semibold"/>
                          <a:cs typeface="Segoe UI Semibold"/>
                        </a:rPr>
                        <a:t>CU / Subunit</a:t>
                      </a:r>
                    </a:p>
                  </a:txBody>
                  <a:tcPr marL="24610" marR="24610" marT="12305" marB="12305" anchor="ctr">
                    <a:solidFill>
                      <a:srgbClr val="456B87"/>
                    </a:solidFill>
                  </a:tcPr>
                </a:tc>
                <a:tc>
                  <a:txBody>
                    <a:bodyPr/>
                    <a:lstStyle/>
                    <a:p>
                      <a:pPr algn="ctr"/>
                      <a:r>
                        <a:rPr lang="en-US" sz="700">
                          <a:latin typeface="Segoe UI Semibold"/>
                          <a:cs typeface="Segoe UI Semibold"/>
                        </a:rPr>
                        <a:t>Outlook</a:t>
                      </a:r>
                    </a:p>
                  </a:txBody>
                  <a:tcPr marL="24610" marR="24610" marT="12305" marB="12305" anchor="ctr">
                    <a:solidFill>
                      <a:srgbClr val="456B87"/>
                    </a:solidFill>
                  </a:tcPr>
                </a:tc>
                <a:extLst>
                  <a:ext uri="{0D108BD9-81ED-4DB2-BD59-A6C34878D82A}">
                    <a16:rowId xmlns:a16="http://schemas.microsoft.com/office/drawing/2014/main" val="3890464005"/>
                  </a:ext>
                </a:extLst>
              </a:tr>
              <a:tr h="120335">
                <a:tc>
                  <a:txBody>
                    <a:bodyPr/>
                    <a:lstStyle/>
                    <a:p>
                      <a:pPr algn="ctr"/>
                      <a:r>
                        <a:rPr lang="en-US" sz="600">
                          <a:latin typeface="Segoe UI Semilight"/>
                          <a:cs typeface="Segoe UI Semilight"/>
                        </a:rPr>
                        <a:t>Nass Chinook</a:t>
                      </a:r>
                    </a:p>
                  </a:txBody>
                  <a:tcPr marL="24610" marR="24610" marT="12305" marB="12305" anchor="ctr">
                    <a:solidFill>
                      <a:srgbClr val="B3C1CD"/>
                    </a:solidFill>
                  </a:tcPr>
                </a:tc>
                <a:tc>
                  <a:txBody>
                    <a:bodyPr/>
                    <a:lstStyle/>
                    <a:p>
                      <a:pPr algn="ctr">
                        <a:spcBef>
                          <a:spcPts val="0"/>
                        </a:spcBef>
                        <a:spcAft>
                          <a:spcPts val="0"/>
                        </a:spcAft>
                      </a:pPr>
                      <a:r>
                        <a:rPr lang="en-US" sz="500">
                          <a:effectLst/>
                          <a:latin typeface="Segoe UI Semilight"/>
                          <a:cs typeface="Segoe UI Semilight"/>
                        </a:rPr>
                        <a:t>Aggregate (2 CUs)</a:t>
                      </a:r>
                      <a:endParaRPr lang="en-CA" sz="500">
                        <a:effectLst/>
                        <a:latin typeface="Segoe UI Semilight"/>
                        <a:ea typeface="Calibri" panose="020F0502020204030204" pitchFamily="34" charset="0"/>
                        <a:cs typeface="Segoe UI Semilight"/>
                      </a:endParaRP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4039824735"/>
                  </a:ext>
                </a:extLst>
              </a:tr>
              <a:tr h="120335">
                <a:tc>
                  <a:txBody>
                    <a:bodyPr/>
                    <a:lstStyle/>
                    <a:p>
                      <a:pPr algn="ctr"/>
                      <a:r>
                        <a:rPr lang="en-US" sz="600">
                          <a:latin typeface="Segoe UI Semilight"/>
                          <a:cs typeface="Segoe UI Semilight"/>
                        </a:rPr>
                        <a:t>Skeena Chinook</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(12 CUs)</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3621610765"/>
                  </a:ext>
                </a:extLst>
              </a:tr>
              <a:tr h="120335">
                <a:tc>
                  <a:txBody>
                    <a:bodyPr/>
                    <a:lstStyle/>
                    <a:p>
                      <a:pPr algn="ctr"/>
                      <a:endParaRPr lang="en-US" sz="600">
                        <a:latin typeface="Segoe UI Semilight" panose="020B0402040204020203" pitchFamily="34" charset="0"/>
                        <a:cs typeface="Segoe UI Semilight" panose="020B0402040204020203" pitchFamily="34" charset="0"/>
                      </a:endParaRPr>
                    </a:p>
                  </a:txBody>
                  <a:tcPr marL="24610" marR="24610" marT="12305" marB="12305" anchor="ctr">
                    <a:solidFill>
                      <a:srgbClr val="B3C1CD"/>
                    </a:solidFill>
                  </a:tcPr>
                </a:tc>
                <a:tc>
                  <a:txBody>
                    <a:bodyPr/>
                    <a:lstStyle/>
                    <a:p>
                      <a:pPr algn="ctr">
                        <a:spcBef>
                          <a:spcPts val="0"/>
                        </a:spcBef>
                        <a:spcAft>
                          <a:spcPts val="0"/>
                        </a:spcAft>
                      </a:pPr>
                      <a:r>
                        <a:rPr lang="en-CA" sz="500" err="1">
                          <a:effectLst/>
                          <a:latin typeface="Segoe UI Semilight"/>
                          <a:ea typeface="Calibri"/>
                          <a:cs typeface="Segoe UI Semilight"/>
                        </a:rPr>
                        <a:t>Kitsumkalum</a:t>
                      </a:r>
                      <a:r>
                        <a:rPr lang="en-CA" sz="500">
                          <a:effectLst/>
                          <a:latin typeface="Segoe UI Semilight"/>
                          <a:ea typeface="Calibri"/>
                          <a:cs typeface="Segoe UI Semilight"/>
                        </a:rPr>
                        <a:t> Indicator</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3291682727"/>
                  </a:ext>
                </a:extLst>
              </a:tr>
              <a:tr h="120335">
                <a:tc>
                  <a:txBody>
                    <a:bodyPr/>
                    <a:lstStyle/>
                    <a:p>
                      <a:pPr algn="ctr"/>
                      <a:r>
                        <a:rPr lang="en-US" sz="600">
                          <a:latin typeface="Segoe UI Semilight"/>
                          <a:cs typeface="Segoe UI Semilight"/>
                        </a:rPr>
                        <a:t>Nass Coho</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(3 CUs)</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2526268550"/>
                  </a:ext>
                </a:extLst>
              </a:tr>
              <a:tr h="120335">
                <a:tc>
                  <a:txBody>
                    <a:bodyPr/>
                    <a:lstStyle/>
                    <a:p>
                      <a:pPr algn="ctr"/>
                      <a:r>
                        <a:rPr lang="en-US" sz="600">
                          <a:latin typeface="Segoe UI Semilight"/>
                          <a:cs typeface="Segoe UI Semilight"/>
                        </a:rPr>
                        <a:t>Skeena Coho</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(3 CUs)</a:t>
                      </a:r>
                    </a:p>
                  </a:txBody>
                  <a:tcPr marL="6944" marR="6944" marT="0" marB="0" anchor="ctr">
                    <a:solidFill>
                      <a:srgbClr val="E7EEF7"/>
                    </a:solidFill>
                  </a:tcPr>
                </a:tc>
                <a:tc>
                  <a:txBody>
                    <a:bodyPr/>
                    <a:lstStyle/>
                    <a:p>
                      <a:pPr algn="ctr"/>
                      <a:r>
                        <a:rPr lang="en-US" sz="600" b="1">
                          <a:latin typeface="Segoe UI Semibold"/>
                          <a:cs typeface="Segoe UI Semibold"/>
                        </a:rPr>
                        <a:t>DD</a:t>
                      </a:r>
                    </a:p>
                  </a:txBody>
                  <a:tcPr marL="24610" marR="24610" marT="12305" marB="12305" anchor="ctr">
                    <a:solidFill>
                      <a:srgbClr val="E7EEF7"/>
                    </a:solidFill>
                  </a:tcPr>
                </a:tc>
                <a:extLst>
                  <a:ext uri="{0D108BD9-81ED-4DB2-BD59-A6C34878D82A}">
                    <a16:rowId xmlns:a16="http://schemas.microsoft.com/office/drawing/2014/main" val="3197027794"/>
                  </a:ext>
                </a:extLst>
              </a:tr>
              <a:tr h="120335">
                <a:tc>
                  <a:txBody>
                    <a:bodyPr/>
                    <a:lstStyle/>
                    <a:p>
                      <a:pPr algn="ctr"/>
                      <a:endParaRPr lang="en-US" sz="600">
                        <a:latin typeface="Segoe UI Semilight" panose="020B0402040204020203" pitchFamily="34" charset="0"/>
                        <a:cs typeface="Segoe UI Semilight" panose="020B0402040204020203" pitchFamily="34" charset="0"/>
                      </a:endParaRP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Middle Skeena (1 CU)</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4249504434"/>
                  </a:ext>
                </a:extLst>
              </a:tr>
              <a:tr h="120335">
                <a:tc>
                  <a:txBody>
                    <a:bodyPr/>
                    <a:lstStyle/>
                    <a:p>
                      <a:pPr algn="ctr"/>
                      <a:r>
                        <a:rPr lang="en-US" sz="600">
                          <a:latin typeface="Segoe UI Semilight"/>
                          <a:cs typeface="Segoe UI Semilight"/>
                        </a:rPr>
                        <a:t>Nass Chum</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Lower Nass (1 CU)</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1348597243"/>
                  </a:ext>
                </a:extLst>
              </a:tr>
              <a:tr h="120335">
                <a:tc>
                  <a:txBody>
                    <a:bodyPr/>
                    <a:lstStyle/>
                    <a:p>
                      <a:pPr algn="ctr"/>
                      <a:r>
                        <a:rPr lang="en-US" sz="600">
                          <a:latin typeface="Segoe UI Semilight"/>
                          <a:cs typeface="Segoe UI Semilight"/>
                        </a:rPr>
                        <a:t>Skeena Chum</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(2 CUs)</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235526486"/>
                  </a:ext>
                </a:extLst>
              </a:tr>
            </a:tbl>
          </a:graphicData>
        </a:graphic>
      </p:graphicFrame>
      <p:pic>
        <p:nvPicPr>
          <p:cNvPr id="6" name="Picture 6" descr="A graph with different colored squares&#10;&#10;AI-generated content may be incorrect.">
            <a:extLst>
              <a:ext uri="{FF2B5EF4-FFF2-40B4-BE49-F238E27FC236}">
                <a16:creationId xmlns:a16="http://schemas.microsoft.com/office/drawing/2014/main" id="{FFCD624F-F2FC-FA24-CA65-6B4923D91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763" y="1973933"/>
            <a:ext cx="2046093" cy="1700815"/>
          </a:xfrm>
          <a:prstGeom prst="rect">
            <a:avLst/>
          </a:prstGeom>
        </p:spPr>
      </p:pic>
      <p:pic>
        <p:nvPicPr>
          <p:cNvPr id="7" name="Picture 9">
            <a:extLst>
              <a:ext uri="{FF2B5EF4-FFF2-40B4-BE49-F238E27FC236}">
                <a16:creationId xmlns:a16="http://schemas.microsoft.com/office/drawing/2014/main" id="{489724DD-204A-E154-6229-461F151F59CF}"/>
              </a:ext>
            </a:extLst>
          </p:cNvPr>
          <p:cNvPicPr>
            <a:picLocks noChangeAspect="1"/>
          </p:cNvPicPr>
          <p:nvPr/>
        </p:nvPicPr>
        <p:blipFill>
          <a:blip r:embed="rId4"/>
          <a:stretch>
            <a:fillRect/>
          </a:stretch>
        </p:blipFill>
        <p:spPr>
          <a:xfrm>
            <a:off x="3781430" y="2609846"/>
            <a:ext cx="2382647" cy="2274227"/>
          </a:xfrm>
          <a:prstGeom prst="rect">
            <a:avLst/>
          </a:prstGeom>
        </p:spPr>
      </p:pic>
    </p:spTree>
    <p:extLst>
      <p:ext uri="{BB962C8B-B14F-4D97-AF65-F5344CB8AC3E}">
        <p14:creationId xmlns:p14="http://schemas.microsoft.com/office/powerpoint/2010/main" val="1942496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a:spLocks noGrp="1"/>
          </p:cNvSpPr>
          <p:nvPr>
            <p:ph type="sldNum" sz="quarter" idx="12"/>
          </p:nvPr>
        </p:nvSpPr>
        <p:spPr>
          <a:xfrm>
            <a:off x="3781428" y="5070495"/>
            <a:ext cx="552748" cy="205383"/>
          </a:xfrm>
        </p:spPr>
        <p:txBody>
          <a:bodyPr/>
          <a:lstStyle/>
          <a:p>
            <a:pPr algn="l"/>
            <a:fld id="{78075564-AF6E-40FC-905A-F6C5E8D29614}" type="slidenum">
              <a:rPr lang="en-US" altLang="en-US" smtClean="0"/>
              <a:pPr algn="l"/>
              <a:t>14</a:t>
            </a:fld>
            <a:endParaRPr lang="en-US" altLang="en-US"/>
          </a:p>
        </p:txBody>
      </p:sp>
      <p:graphicFrame>
        <p:nvGraphicFramePr>
          <p:cNvPr id="3" name="Table 2">
            <a:extLst>
              <a:ext uri="{FF2B5EF4-FFF2-40B4-BE49-F238E27FC236}">
                <a16:creationId xmlns:a16="http://schemas.microsoft.com/office/drawing/2014/main" id="{44C9C04C-9C27-C645-EF2D-85C7B82111B1}"/>
              </a:ext>
            </a:extLst>
          </p:cNvPr>
          <p:cNvGraphicFramePr>
            <a:graphicFrameLocks noGrp="1"/>
          </p:cNvGraphicFramePr>
          <p:nvPr>
            <p:extLst>
              <p:ext uri="{D42A27DB-BD31-4B8C-83A1-F6EECF244321}">
                <p14:modId xmlns:p14="http://schemas.microsoft.com/office/powerpoint/2010/main" val="2308294347"/>
              </p:ext>
            </p:extLst>
          </p:nvPr>
        </p:nvGraphicFramePr>
        <p:xfrm>
          <a:off x="3781430" y="2413152"/>
          <a:ext cx="4629152" cy="2667000"/>
        </p:xfrm>
        <a:graphic>
          <a:graphicData uri="http://schemas.openxmlformats.org/drawingml/2006/table">
            <a:tbl>
              <a:tblPr/>
              <a:tblGrid>
                <a:gridCol w="650915">
                  <a:extLst>
                    <a:ext uri="{9D8B030D-6E8A-4147-A177-3AD203B41FA5}">
                      <a16:colId xmlns:a16="http://schemas.microsoft.com/office/drawing/2014/main" val="2201757167"/>
                    </a:ext>
                  </a:extLst>
                </a:gridCol>
                <a:gridCol w="344602">
                  <a:extLst>
                    <a:ext uri="{9D8B030D-6E8A-4147-A177-3AD203B41FA5}">
                      <a16:colId xmlns:a16="http://schemas.microsoft.com/office/drawing/2014/main" val="1310926548"/>
                    </a:ext>
                  </a:extLst>
                </a:gridCol>
                <a:gridCol w="82960">
                  <a:extLst>
                    <a:ext uri="{9D8B030D-6E8A-4147-A177-3AD203B41FA5}">
                      <a16:colId xmlns:a16="http://schemas.microsoft.com/office/drawing/2014/main" val="3097144620"/>
                    </a:ext>
                  </a:extLst>
                </a:gridCol>
                <a:gridCol w="708348">
                  <a:extLst>
                    <a:ext uri="{9D8B030D-6E8A-4147-A177-3AD203B41FA5}">
                      <a16:colId xmlns:a16="http://schemas.microsoft.com/office/drawing/2014/main" val="2785519031"/>
                    </a:ext>
                  </a:extLst>
                </a:gridCol>
                <a:gridCol w="99551">
                  <a:extLst>
                    <a:ext uri="{9D8B030D-6E8A-4147-A177-3AD203B41FA5}">
                      <a16:colId xmlns:a16="http://schemas.microsoft.com/office/drawing/2014/main" val="1057097813"/>
                    </a:ext>
                  </a:extLst>
                </a:gridCol>
                <a:gridCol w="118697">
                  <a:extLst>
                    <a:ext uri="{9D8B030D-6E8A-4147-A177-3AD203B41FA5}">
                      <a16:colId xmlns:a16="http://schemas.microsoft.com/office/drawing/2014/main" val="126415824"/>
                    </a:ext>
                  </a:extLst>
                </a:gridCol>
                <a:gridCol w="156985">
                  <a:extLst>
                    <a:ext uri="{9D8B030D-6E8A-4147-A177-3AD203B41FA5}">
                      <a16:colId xmlns:a16="http://schemas.microsoft.com/office/drawing/2014/main" val="2004066689"/>
                    </a:ext>
                  </a:extLst>
                </a:gridCol>
                <a:gridCol w="82960">
                  <a:extLst>
                    <a:ext uri="{9D8B030D-6E8A-4147-A177-3AD203B41FA5}">
                      <a16:colId xmlns:a16="http://schemas.microsoft.com/office/drawing/2014/main" val="1971223919"/>
                    </a:ext>
                  </a:extLst>
                </a:gridCol>
                <a:gridCol w="758124">
                  <a:extLst>
                    <a:ext uri="{9D8B030D-6E8A-4147-A177-3AD203B41FA5}">
                      <a16:colId xmlns:a16="http://schemas.microsoft.com/office/drawing/2014/main" val="962222986"/>
                    </a:ext>
                  </a:extLst>
                </a:gridCol>
                <a:gridCol w="176130">
                  <a:extLst>
                    <a:ext uri="{9D8B030D-6E8A-4147-A177-3AD203B41FA5}">
                      <a16:colId xmlns:a16="http://schemas.microsoft.com/office/drawing/2014/main" val="421118811"/>
                    </a:ext>
                  </a:extLst>
                </a:gridCol>
                <a:gridCol w="210590">
                  <a:extLst>
                    <a:ext uri="{9D8B030D-6E8A-4147-A177-3AD203B41FA5}">
                      <a16:colId xmlns:a16="http://schemas.microsoft.com/office/drawing/2014/main" val="2653723763"/>
                    </a:ext>
                  </a:extLst>
                </a:gridCol>
                <a:gridCol w="102104">
                  <a:extLst>
                    <a:ext uri="{9D8B030D-6E8A-4147-A177-3AD203B41FA5}">
                      <a16:colId xmlns:a16="http://schemas.microsoft.com/office/drawing/2014/main" val="478316376"/>
                    </a:ext>
                  </a:extLst>
                </a:gridCol>
                <a:gridCol w="773439">
                  <a:extLst>
                    <a:ext uri="{9D8B030D-6E8A-4147-A177-3AD203B41FA5}">
                      <a16:colId xmlns:a16="http://schemas.microsoft.com/office/drawing/2014/main" val="788379968"/>
                    </a:ext>
                  </a:extLst>
                </a:gridCol>
                <a:gridCol w="99551">
                  <a:extLst>
                    <a:ext uri="{9D8B030D-6E8A-4147-A177-3AD203B41FA5}">
                      <a16:colId xmlns:a16="http://schemas.microsoft.com/office/drawing/2014/main" val="2652285462"/>
                    </a:ext>
                  </a:extLst>
                </a:gridCol>
                <a:gridCol w="95723">
                  <a:extLst>
                    <a:ext uri="{9D8B030D-6E8A-4147-A177-3AD203B41FA5}">
                      <a16:colId xmlns:a16="http://schemas.microsoft.com/office/drawing/2014/main" val="2381464897"/>
                    </a:ext>
                  </a:extLst>
                </a:gridCol>
                <a:gridCol w="168473">
                  <a:extLst>
                    <a:ext uri="{9D8B030D-6E8A-4147-A177-3AD203B41FA5}">
                      <a16:colId xmlns:a16="http://schemas.microsoft.com/office/drawing/2014/main" val="4047516363"/>
                    </a:ext>
                  </a:extLst>
                </a:gridCol>
              </a:tblGrid>
              <a:tr h="74231">
                <a:tc gridSpan="2">
                  <a:txBody>
                    <a:bodyPr/>
                    <a:lstStyle/>
                    <a:p>
                      <a:pPr algn="ctr" fontAlgn="b"/>
                      <a:r>
                        <a:rPr lang="en-US" sz="500" b="1" i="0" u="none" strike="noStrike">
                          <a:solidFill>
                            <a:srgbClr val="000000"/>
                          </a:solidFill>
                          <a:effectLst/>
                          <a:latin typeface="Calibri" panose="020F0502020204030204" pitchFamily="34" charset="0"/>
                        </a:rPr>
                        <a:t>Yukon/Transboundary</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North Coast/Central Coast</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South Coast</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Fraser River/BC Interior</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00107652"/>
                  </a:ext>
                </a:extLst>
              </a:tr>
              <a:tr h="74231">
                <a:tc gridSpan="2">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10902309"/>
                  </a:ext>
                </a:extLst>
              </a:tr>
              <a:tr h="74231">
                <a:tc>
                  <a:txBody>
                    <a:bodyPr/>
                    <a:lstStyle/>
                    <a:p>
                      <a:pPr algn="l" fontAlgn="b"/>
                      <a:r>
                        <a:rPr lang="en-US" sz="500" b="0" i="0" u="none" strike="noStrike">
                          <a:solidFill>
                            <a:srgbClr val="000000"/>
                          </a:solidFill>
                          <a:effectLst/>
                          <a:latin typeface="Calibri" panose="020F0502020204030204" pitchFamily="34" charset="0"/>
                        </a:rPr>
                        <a:t>ALSEK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LOWER GST CHINOOK</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FALL RUN 41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10314744"/>
                  </a:ext>
                </a:extLst>
              </a:tr>
              <a:tr h="74231">
                <a:tc>
                  <a:txBody>
                    <a:bodyPr/>
                    <a:lstStyle/>
                    <a:p>
                      <a:pPr algn="l" fontAlgn="b"/>
                      <a:r>
                        <a:rPr lang="en-US" sz="500" b="0" i="0" u="none" strike="noStrike">
                          <a:solidFill>
                            <a:srgbClr val="000000"/>
                          </a:solidFill>
                          <a:effectLst/>
                          <a:latin typeface="Calibri" panose="020F0502020204030204" pitchFamily="34" charset="0"/>
                        </a:rPr>
                        <a:t>PORCUPINE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CHINOOK</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MAINLAND INLET CHINOOK</a:t>
                      </a:r>
                    </a:p>
                  </a:txBody>
                  <a:tcPr marL="37115" marR="0" marT="0" marB="0" anchor="b">
                    <a:lnL>
                      <a:noFill/>
                    </a:lnL>
                    <a:lnR>
                      <a:noFill/>
                    </a:lnR>
                    <a:lnT>
                      <a:noFill/>
                    </a:lnT>
                    <a:lnB>
                      <a:noFill/>
                    </a:lnB>
                    <a:noFill/>
                  </a:tcPr>
                </a:tc>
                <a:tc gridSpan="2">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SP RUN 42 CHINOOK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6651879"/>
                  </a:ext>
                </a:extLst>
              </a:tr>
              <a:tr h="74231">
                <a:tc>
                  <a:txBody>
                    <a:bodyPr/>
                    <a:lstStyle/>
                    <a:p>
                      <a:pPr algn="l" fontAlgn="b"/>
                      <a:r>
                        <a:rPr lang="en-US" sz="500" b="0" i="0" u="none" strike="noStrike">
                          <a:solidFill>
                            <a:srgbClr val="000000"/>
                          </a:solidFill>
                          <a:effectLst/>
                          <a:latin typeface="Calibri" panose="020F0502020204030204" pitchFamily="34" charset="0"/>
                        </a:rPr>
                        <a:t>STIKINE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MIDDLE GST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SP RUN 52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708142"/>
                  </a:ext>
                </a:extLst>
              </a:tr>
              <a:tr h="74231">
                <a:tc>
                  <a:txBody>
                    <a:bodyPr/>
                    <a:lstStyle/>
                    <a:p>
                      <a:pPr algn="l" fontAlgn="b"/>
                      <a:r>
                        <a:rPr lang="en-US" sz="500" b="0" i="0" u="none" strike="noStrike">
                          <a:solidFill>
                            <a:srgbClr val="000000"/>
                          </a:solidFill>
                          <a:effectLst/>
                          <a:latin typeface="Calibri" panose="020F0502020204030204" pitchFamily="34" charset="0"/>
                        </a:rPr>
                        <a:t>TAKU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UPPER GST CHINOOK </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SU RUN 41 CHINOOK</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341823495"/>
                  </a:ext>
                </a:extLst>
              </a:tr>
              <a:tr h="74231">
                <a:tc>
                  <a:txBody>
                    <a:bodyPr/>
                    <a:lstStyle/>
                    <a:p>
                      <a:pPr algn="l" fontAlgn="b"/>
                      <a:r>
                        <a:rPr lang="en-US" sz="500" b="0" i="0" u="none" strike="noStrike">
                          <a:solidFill>
                            <a:srgbClr val="000000"/>
                          </a:solidFill>
                          <a:effectLst/>
                          <a:latin typeface="Calibri" panose="020F0502020204030204" pitchFamily="34" charset="0"/>
                        </a:rPr>
                        <a:t>YUKON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ctr" fontAlgn="ctr"/>
                      <a:endParaRPr lang="en-US" sz="5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SU RUN 52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02721123"/>
                  </a:ext>
                </a:extLst>
              </a:tr>
              <a:tr h="74231">
                <a:tc gridSpan="2">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OKANAGAN CHINOOK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79599574"/>
                  </a:ext>
                </a:extLst>
              </a:tr>
              <a:tr h="74231">
                <a:tc>
                  <a:txBody>
                    <a:bodyPr/>
                    <a:lstStyle/>
                    <a:p>
                      <a:pPr algn="l" fontAlgn="b"/>
                      <a:r>
                        <a:rPr lang="en-US" sz="500" b="0" i="0" u="none" strike="noStrike">
                          <a:solidFill>
                            <a:srgbClr val="000000"/>
                          </a:solidFill>
                          <a:effectLst/>
                          <a:latin typeface="Calibri" panose="020F0502020204030204" pitchFamily="34" charset="0"/>
                        </a:rPr>
                        <a:t>PORCUPINE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CHUM</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INNER SOUTH COAST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85106843"/>
                  </a:ext>
                </a:extLst>
              </a:tr>
              <a:tr h="74231">
                <a:tc>
                  <a:txBody>
                    <a:bodyPr/>
                    <a:lstStyle/>
                    <a:p>
                      <a:pPr algn="l" fontAlgn="b"/>
                      <a:r>
                        <a:rPr lang="en-US" sz="500" b="0" i="0" u="none" strike="noStrike">
                          <a:solidFill>
                            <a:srgbClr val="000000"/>
                          </a:solidFill>
                          <a:effectLst/>
                          <a:latin typeface="Calibri" panose="020F0502020204030204" pitchFamily="34" charset="0"/>
                        </a:rPr>
                        <a:t>TRANSBOUNDARY CHUM</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SKEENA/NASS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CHUM</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8763893"/>
                  </a:ext>
                </a:extLst>
              </a:tr>
              <a:tr h="74231">
                <a:tc>
                  <a:txBody>
                    <a:bodyPr/>
                    <a:lstStyle/>
                    <a:p>
                      <a:pPr algn="l" fontAlgn="b"/>
                      <a:r>
                        <a:rPr lang="en-US" sz="500" b="0" i="0" u="none" strike="noStrike">
                          <a:solidFill>
                            <a:srgbClr val="000000"/>
                          </a:solidFill>
                          <a:effectLst/>
                          <a:latin typeface="Calibri" panose="020F0502020204030204" pitchFamily="34" charset="0"/>
                        </a:rPr>
                        <a:t>YUKON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0758909"/>
                  </a:ext>
                </a:extLst>
              </a:tr>
              <a:tr h="74231">
                <a:tc gridSpan="2">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JST/MAINLAND INLET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INTERIOR FRASER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32282854"/>
                  </a:ext>
                </a:extLst>
              </a:tr>
              <a:tr h="74231">
                <a:tc>
                  <a:txBody>
                    <a:bodyPr/>
                    <a:lstStyle/>
                    <a:p>
                      <a:pPr algn="l" fontAlgn="b"/>
                      <a:r>
                        <a:rPr lang="en-US" sz="500" b="0" i="0" u="none" strike="noStrike">
                          <a:solidFill>
                            <a:srgbClr val="000000"/>
                          </a:solidFill>
                          <a:effectLst/>
                          <a:latin typeface="Calibri" panose="020F0502020204030204" pitchFamily="34" charset="0"/>
                        </a:rPr>
                        <a:t>ALSEK COHO</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COHO</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STRAIT OF GEORGIA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LOWER FRASER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0768054"/>
                  </a:ext>
                </a:extLst>
              </a:tr>
              <a:tr h="74231">
                <a:tc>
                  <a:txBody>
                    <a:bodyPr/>
                    <a:lstStyle/>
                    <a:p>
                      <a:pPr algn="l" fontAlgn="b"/>
                      <a:r>
                        <a:rPr lang="en-US" sz="500" b="0" i="0" u="none" strike="noStrike">
                          <a:solidFill>
                            <a:srgbClr val="000000"/>
                          </a:solidFill>
                          <a:effectLst/>
                          <a:latin typeface="Calibri" panose="020F0502020204030204" pitchFamily="34" charset="0"/>
                        </a:rPr>
                        <a:t>STIKINE COHO</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84580424"/>
                  </a:ext>
                </a:extLst>
              </a:tr>
              <a:tr h="74231">
                <a:tc>
                  <a:txBody>
                    <a:bodyPr/>
                    <a:lstStyle/>
                    <a:p>
                      <a:pPr algn="l" fontAlgn="b"/>
                      <a:r>
                        <a:rPr lang="en-US" sz="500" b="0" i="0" u="none" strike="noStrike">
                          <a:solidFill>
                            <a:srgbClr val="000000"/>
                          </a:solidFill>
                          <a:effectLst/>
                          <a:latin typeface="Calibri" panose="020F0502020204030204" pitchFamily="34" charset="0"/>
                        </a:rPr>
                        <a:t>TAKU COHO</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PINK - ODD</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733552"/>
                  </a:ext>
                </a:extLst>
              </a:tr>
              <a:tr h="74231">
                <a:tc>
                  <a:txBody>
                    <a:bodyPr/>
                    <a:lstStyle/>
                    <a:p>
                      <a:pPr algn="l" fontAlgn="b"/>
                      <a:r>
                        <a:rPr lang="en-US" sz="500" b="0" i="0" u="none" strike="noStrike">
                          <a:solidFill>
                            <a:srgbClr val="000000"/>
                          </a:solidFill>
                          <a:effectLst/>
                          <a:latin typeface="Calibri" panose="020F0502020204030204" pitchFamily="34" charset="0"/>
                        </a:rPr>
                        <a:t>PORCUPINE COHO</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ECVI/MNLAND PINK- EVEN</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N/A</a:t>
                      </a:r>
                    </a:p>
                  </a:txBody>
                  <a:tcPr marL="0" marR="0" marT="0" marB="0" anchor="ctr">
                    <a:lnL>
                      <a:noFill/>
                    </a:lnL>
                    <a:lnR>
                      <a:noFill/>
                    </a:lnR>
                    <a:lnT>
                      <a:noFill/>
                    </a:lnT>
                    <a:lnB>
                      <a:noFill/>
                    </a:lnB>
                    <a:no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86325245"/>
                  </a:ext>
                </a:extLst>
              </a:tr>
              <a:tr h="74231">
                <a:tc gridSpan="2">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PINK </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ECVI/MNLAND PINK - ODD</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ESTU</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487185"/>
                  </a:ext>
                </a:extLst>
              </a:tr>
              <a:tr h="74231">
                <a:tc>
                  <a:txBody>
                    <a:bodyPr/>
                    <a:lstStyle/>
                    <a:p>
                      <a:pPr algn="l" fontAlgn="b"/>
                      <a:r>
                        <a:rPr lang="en-US" sz="500" b="0" i="0" u="none" strike="noStrike">
                          <a:solidFill>
                            <a:srgbClr val="000000"/>
                          </a:solidFill>
                          <a:effectLst/>
                          <a:latin typeface="Calibri" panose="020F0502020204030204" pitchFamily="34" charset="0"/>
                        </a:rPr>
                        <a:t>ALSEK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PINK</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PINK </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ESUM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738524095"/>
                  </a:ext>
                </a:extLst>
              </a:tr>
              <a:tr h="74231">
                <a:tc>
                  <a:txBody>
                    <a:bodyPr/>
                    <a:lstStyle/>
                    <a:p>
                      <a:pPr algn="l" fontAlgn="b"/>
                      <a:r>
                        <a:rPr lang="en-US" sz="500" b="0" i="0" u="none" strike="noStrike">
                          <a:solidFill>
                            <a:srgbClr val="000000"/>
                          </a:solidFill>
                          <a:effectLst/>
                          <a:latin typeface="Calibri" panose="020F0502020204030204" pitchFamily="34" charset="0"/>
                        </a:rPr>
                        <a:t>STIKINE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PINK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LATE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608720500"/>
                  </a:ext>
                </a:extLst>
              </a:tr>
              <a:tr h="74231">
                <a:tc>
                  <a:txBody>
                    <a:bodyPr/>
                    <a:lstStyle/>
                    <a:p>
                      <a:pPr algn="l" fontAlgn="b"/>
                      <a:r>
                        <a:rPr lang="en-US" sz="500" b="0" i="0" u="none" strike="noStrike">
                          <a:solidFill>
                            <a:srgbClr val="000000"/>
                          </a:solidFill>
                          <a:effectLst/>
                          <a:latin typeface="Calibri" panose="020F0502020204030204" pitchFamily="34" charset="0"/>
                        </a:rPr>
                        <a:t>TAKU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PINK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ECVI/MAINLAND SOCKEYE </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endParaRPr lang="en-US" sz="5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SUMMER</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050877226"/>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 BARKLEY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OKANAGAN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6580785"/>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SOCKEYE</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 OTHER SOCKEYE</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41452881"/>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SOCKEYE</a:t>
                      </a:r>
                    </a:p>
                  </a:txBody>
                  <a:tcPr marL="37115" marR="0" marT="0" marB="0" anchor="b">
                    <a:lnL>
                      <a:noFill/>
                    </a:lnL>
                    <a:lnR>
                      <a:noFill/>
                    </a:lnR>
                    <a:lnT>
                      <a:noFill/>
                    </a:lnT>
                    <a:lnB>
                      <a:noFill/>
                    </a:lnB>
                    <a:noFill/>
                  </a:tcPr>
                </a:tc>
                <a:tc>
                  <a:txBody>
                    <a:bodyPr/>
                    <a:lstStyle/>
                    <a:p>
                      <a:pPr algn="l"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gridSpan="2">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095288533"/>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SOCKEYE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822141570"/>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RIVERS/SMITH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83888655"/>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549260465"/>
                  </a:ext>
                </a:extLst>
              </a:tr>
            </a:tbl>
          </a:graphicData>
        </a:graphic>
      </p:graphicFrame>
      <p:pic>
        <p:nvPicPr>
          <p:cNvPr id="4" name="Picture 4">
            <a:extLst>
              <a:ext uri="{FF2B5EF4-FFF2-40B4-BE49-F238E27FC236}">
                <a16:creationId xmlns:a16="http://schemas.microsoft.com/office/drawing/2014/main" id="{5F39350C-BF04-D42A-0A23-C959C302844F}"/>
              </a:ext>
            </a:extLst>
          </p:cNvPr>
          <p:cNvPicPr>
            <a:picLocks noChangeAspect="1"/>
          </p:cNvPicPr>
          <p:nvPr/>
        </p:nvPicPr>
        <p:blipFill>
          <a:blip r:embed="rId3"/>
          <a:stretch>
            <a:fillRect/>
          </a:stretch>
        </p:blipFill>
        <p:spPr>
          <a:xfrm>
            <a:off x="3781427" y="4038846"/>
            <a:ext cx="978217" cy="771440"/>
          </a:xfrm>
          <a:prstGeom prst="rect">
            <a:avLst/>
          </a:prstGeom>
        </p:spPr>
      </p:pic>
      <p:sp>
        <p:nvSpPr>
          <p:cNvPr id="5" name="Title 1">
            <a:extLst>
              <a:ext uri="{FF2B5EF4-FFF2-40B4-BE49-F238E27FC236}">
                <a16:creationId xmlns:a16="http://schemas.microsoft.com/office/drawing/2014/main" id="{773A041C-B954-71A2-43BE-3D21CE09888F}"/>
              </a:ext>
            </a:extLst>
          </p:cNvPr>
          <p:cNvSpPr txBox="1">
            <a:spLocks/>
          </p:cNvSpPr>
          <p:nvPr/>
        </p:nvSpPr>
        <p:spPr>
          <a:xfrm>
            <a:off x="3721517" y="2019139"/>
            <a:ext cx="4748972"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1969" spc="-85">
                <a:ln w="6350">
                  <a:noFill/>
                </a:ln>
                <a:solidFill>
                  <a:schemeClr val="tx1">
                    <a:lumMod val="95000"/>
                    <a:lumOff val="5000"/>
                  </a:schemeClr>
                </a:solidFill>
                <a:effectLst/>
                <a:ea typeface="ヒラギノ角ゴ Pro W3" pitchFamily="127" charset="-128"/>
              </a:rPr>
              <a:t>2025 Preliminary Outlook Quick Reference</a:t>
            </a:r>
            <a:endParaRPr lang="en-CA" altLang="en-US" sz="1969" spc="-85">
              <a:ln w="6350">
                <a:noFill/>
              </a:ln>
              <a:solidFill>
                <a:schemeClr val="tx1">
                  <a:lumMod val="95000"/>
                  <a:lumOff val="5000"/>
                </a:schemeClr>
              </a:solidFill>
              <a:effectLst/>
              <a:ea typeface="ヒラギノ角ゴ Pro W3" pitchFamily="127" charset="-128"/>
            </a:endParaRPr>
          </a:p>
        </p:txBody>
      </p:sp>
      <p:sp>
        <p:nvSpPr>
          <p:cNvPr id="6" name="TextBox 1">
            <a:extLst>
              <a:ext uri="{FF2B5EF4-FFF2-40B4-BE49-F238E27FC236}">
                <a16:creationId xmlns:a16="http://schemas.microsoft.com/office/drawing/2014/main" id="{820E3FF4-1716-7EF8-D42C-959D51CBC09E}"/>
              </a:ext>
            </a:extLst>
          </p:cNvPr>
          <p:cNvSpPr txBox="1"/>
          <p:nvPr/>
        </p:nvSpPr>
        <p:spPr>
          <a:xfrm>
            <a:off x="6353175" y="4463059"/>
            <a:ext cx="2057400" cy="646331"/>
          </a:xfrm>
          <a:prstGeom prst="rect">
            <a:avLst/>
          </a:prstGeom>
          <a:noFill/>
        </p:spPr>
        <p:txBody>
          <a:bodyPr wrap="square" rtlCol="0">
            <a:spAutoFit/>
          </a:bodyPr>
          <a:lstStyle/>
          <a:p>
            <a:r>
              <a:rPr lang="en-US">
                <a:latin typeface="Century Gothic" panose="020B0502020202020204" pitchFamily="34" charset="0"/>
              </a:rPr>
              <a:t>4 bar charts by Area</a:t>
            </a:r>
          </a:p>
        </p:txBody>
      </p:sp>
    </p:spTree>
    <p:extLst>
      <p:ext uri="{BB962C8B-B14F-4D97-AF65-F5344CB8AC3E}">
        <p14:creationId xmlns:p14="http://schemas.microsoft.com/office/powerpoint/2010/main" val="2391072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17405401-293B-FE36-D7D3-8639B8815959}"/>
              </a:ext>
            </a:extLst>
          </p:cNvPr>
          <p:cNvSpPr>
            <a:spLocks noGrp="1"/>
          </p:cNvSpPr>
          <p:nvPr>
            <p:ph type="sldNum" sz="quarter" idx="12"/>
          </p:nvPr>
        </p:nvSpPr>
        <p:spPr>
          <a:xfrm>
            <a:off x="3781429" y="5075639"/>
            <a:ext cx="552748" cy="205383"/>
          </a:xfrm>
        </p:spPr>
        <p:txBody>
          <a:bodyPr/>
          <a:lstStyle/>
          <a:p>
            <a:pPr algn="l"/>
            <a:fld id="{78075564-AF6E-40FC-905A-F6C5E8D29614}" type="slidenum">
              <a:rPr lang="en-US" altLang="en-US" smtClean="0"/>
              <a:pPr algn="l"/>
              <a:t>15</a:t>
            </a:fld>
            <a:endParaRPr lang="en-US" altLang="en-US"/>
          </a:p>
        </p:txBody>
      </p:sp>
      <p:sp>
        <p:nvSpPr>
          <p:cNvPr id="3" name="Content Placeholder 2">
            <a:extLst>
              <a:ext uri="{FF2B5EF4-FFF2-40B4-BE49-F238E27FC236}">
                <a16:creationId xmlns:a16="http://schemas.microsoft.com/office/drawing/2014/main" id="{2FFC9EA3-942A-82A2-1818-145493E124B5}"/>
              </a:ext>
            </a:extLst>
          </p:cNvPr>
          <p:cNvSpPr txBox="1">
            <a:spLocks/>
          </p:cNvSpPr>
          <p:nvPr/>
        </p:nvSpPr>
        <p:spPr>
          <a:xfrm>
            <a:off x="3955033" y="2384119"/>
            <a:ext cx="4484119" cy="980588"/>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394"/>
              </a:spcBef>
              <a:spcAft>
                <a:spcPts val="394"/>
              </a:spcAft>
            </a:pPr>
            <a:endParaRPr lang="en-US" sz="1069">
              <a:latin typeface="Segoe UI Semilight" panose="020B0402040204020203" pitchFamily="34" charset="0"/>
              <a:cs typeface="Segoe UI Semilight" panose="020B0402040204020203" pitchFamily="34" charset="0"/>
            </a:endParaRPr>
          </a:p>
          <a:p>
            <a:pPr marL="0" indent="0">
              <a:lnSpc>
                <a:spcPct val="90000"/>
              </a:lnSpc>
              <a:spcBef>
                <a:spcPts val="394"/>
              </a:spcBef>
              <a:spcAft>
                <a:spcPts val="394"/>
              </a:spcAft>
              <a:buNone/>
            </a:pPr>
            <a:r>
              <a:rPr lang="en-US" sz="1069">
                <a:latin typeface="Segoe UI Semilight" panose="020B0402040204020203" pitchFamily="34" charset="0"/>
                <a:cs typeface="Segoe UI Semilight" panose="020B0402040204020203" pitchFamily="34" charset="0"/>
              </a:rPr>
              <a:t>For more details on average escapements and benchmarks, refer to the previous Outlook documents now available online.</a:t>
            </a:r>
          </a:p>
          <a:p>
            <a:pPr marL="0" indent="0">
              <a:lnSpc>
                <a:spcPct val="90000"/>
              </a:lnSpc>
              <a:spcBef>
                <a:spcPts val="394"/>
              </a:spcBef>
              <a:spcAft>
                <a:spcPts val="394"/>
              </a:spcAft>
              <a:buNone/>
            </a:pPr>
            <a:r>
              <a:rPr lang="en-US" sz="1069">
                <a:latin typeface="Segoe UI Semilight" panose="020B0402040204020203" pitchFamily="34" charset="0"/>
                <a:cs typeface="Segoe UI Semilight" panose="020B0402040204020203" pitchFamily="34" charset="0"/>
              </a:rPr>
              <a:t>Pacific salmon outlook, Pacific Region 2024.</a:t>
            </a:r>
          </a:p>
          <a:p>
            <a:pPr marL="0" indent="0">
              <a:lnSpc>
                <a:spcPct val="90000"/>
              </a:lnSpc>
              <a:spcBef>
                <a:spcPts val="394"/>
              </a:spcBef>
              <a:spcAft>
                <a:spcPts val="394"/>
              </a:spcAft>
              <a:buNone/>
            </a:pPr>
            <a:r>
              <a:rPr lang="en-US" sz="1069">
                <a:solidFill>
                  <a:srgbClr val="0563C1"/>
                </a:solidFill>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https://waves-vagues.dfo-mpo.gc.ca/library-bibliotheque/41263625.pdf</a:t>
            </a:r>
            <a:r>
              <a:rPr lang="en-US" sz="1069">
                <a:solidFill>
                  <a:srgbClr val="0563C1"/>
                </a:solidFill>
                <a:latin typeface="Segoe UI Semilight" panose="020B0402040204020203" pitchFamily="34" charset="0"/>
                <a:cs typeface="Segoe UI Semilight" panose="020B0402040204020203" pitchFamily="34" charset="0"/>
              </a:rPr>
              <a:t> </a:t>
            </a:r>
          </a:p>
          <a:p>
            <a:pPr marL="0" indent="0">
              <a:lnSpc>
                <a:spcPct val="90000"/>
              </a:lnSpc>
              <a:spcBef>
                <a:spcPts val="394"/>
              </a:spcBef>
              <a:spcAft>
                <a:spcPts val="394"/>
              </a:spcAft>
              <a:buNone/>
            </a:pPr>
            <a:endParaRPr lang="en-US" sz="1069">
              <a:latin typeface="Segoe UI Semilight" panose="020B0402040204020203" pitchFamily="34" charset="0"/>
              <a:cs typeface="Segoe UI Semilight" panose="020B0402040204020203" pitchFamily="34" charset="0"/>
            </a:endParaRPr>
          </a:p>
        </p:txBody>
      </p:sp>
      <p:sp>
        <p:nvSpPr>
          <p:cNvPr id="4" name="Title 1">
            <a:extLst>
              <a:ext uri="{FF2B5EF4-FFF2-40B4-BE49-F238E27FC236}">
                <a16:creationId xmlns:a16="http://schemas.microsoft.com/office/drawing/2014/main" id="{049888EC-00FF-AFF0-FD5F-F10B60CAAA12}"/>
              </a:ext>
            </a:extLst>
          </p:cNvPr>
          <p:cNvSpPr txBox="1">
            <a:spLocks/>
          </p:cNvSpPr>
          <p:nvPr/>
        </p:nvSpPr>
        <p:spPr>
          <a:xfrm>
            <a:off x="3955035" y="2043220"/>
            <a:ext cx="3350138"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1969" spc="-85">
                <a:ln w="6350">
                  <a:noFill/>
                </a:ln>
                <a:solidFill>
                  <a:schemeClr val="tx1">
                    <a:lumMod val="95000"/>
                    <a:lumOff val="5000"/>
                  </a:schemeClr>
                </a:solidFill>
                <a:effectLst/>
                <a:ea typeface="ヒラギノ角ゴ Pro W3" pitchFamily="127" charset="-128"/>
              </a:rPr>
              <a:t>2024 Final Outlook</a:t>
            </a:r>
          </a:p>
        </p:txBody>
      </p:sp>
      <p:sp>
        <p:nvSpPr>
          <p:cNvPr id="5" name="Content Placeholder 2">
            <a:extLst>
              <a:ext uri="{FF2B5EF4-FFF2-40B4-BE49-F238E27FC236}">
                <a16:creationId xmlns:a16="http://schemas.microsoft.com/office/drawing/2014/main" id="{F72A18BB-C4C5-7428-04FF-045B7E6B9368}"/>
              </a:ext>
            </a:extLst>
          </p:cNvPr>
          <p:cNvSpPr txBox="1">
            <a:spLocks/>
          </p:cNvSpPr>
          <p:nvPr/>
        </p:nvSpPr>
        <p:spPr>
          <a:xfrm>
            <a:off x="3955033" y="3834194"/>
            <a:ext cx="4484119" cy="721412"/>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394"/>
              </a:spcBef>
              <a:spcAft>
                <a:spcPts val="394"/>
              </a:spcAft>
            </a:pPr>
            <a:endParaRPr lang="en-US" sz="1069">
              <a:latin typeface="Segoe UI Semilight" panose="020B0402040204020203" pitchFamily="34" charset="0"/>
              <a:cs typeface="Segoe UI Semilight" panose="020B0402040204020203" pitchFamily="34" charset="0"/>
            </a:endParaRPr>
          </a:p>
          <a:p>
            <a:pPr marL="0" indent="0">
              <a:lnSpc>
                <a:spcPct val="90000"/>
              </a:lnSpc>
              <a:spcBef>
                <a:spcPts val="394"/>
              </a:spcBef>
              <a:spcAft>
                <a:spcPts val="394"/>
              </a:spcAft>
              <a:buNone/>
            </a:pPr>
            <a:r>
              <a:rPr lang="en-US" sz="1069">
                <a:latin typeface="Segoe UI Semilight" panose="020B0402040204020203" pitchFamily="34" charset="0"/>
                <a:cs typeface="Segoe UI Semilight" panose="020B0402040204020203" pitchFamily="34" charset="0"/>
              </a:rPr>
              <a:t>To be posted at the link below once final forecasts are completed</a:t>
            </a:r>
          </a:p>
          <a:p>
            <a:pPr marL="0" indent="0">
              <a:spcBef>
                <a:spcPts val="0"/>
              </a:spcBef>
              <a:spcAft>
                <a:spcPts val="0"/>
              </a:spcAft>
              <a:buNone/>
            </a:pPr>
            <a:r>
              <a:rPr lang="en-US" sz="1069" u="sng">
                <a:solidFill>
                  <a:srgbClr val="0563C1"/>
                </a:solidFill>
                <a:latin typeface="Segoe UI Semilight" panose="020B0402040204020203" pitchFamily="34" charset="0"/>
                <a:ea typeface="Calibri" panose="020F0502020204030204" pitchFamily="34" charset="0"/>
                <a:cs typeface="Segoe UI Semilight" panose="020B0402040204020203" pitchFamily="34" charset="0"/>
                <a:hlinkClick r:id="rId4">
                  <a:extLst>
                    <a:ext uri="{A12FA001-AC4F-418D-AE19-62706E023703}">
                      <ahyp:hlinkClr xmlns:ahyp="http://schemas.microsoft.com/office/drawing/2018/hyperlinkcolor" val="tx"/>
                    </a:ext>
                  </a:extLst>
                </a:hlinkClick>
              </a:rPr>
              <a:t>Summary of Pacific salmon stock management units | Pacific Region | Fisheries and Oceans Canada</a:t>
            </a:r>
            <a:endParaRPr lang="en-US" sz="1069" u="sng">
              <a:solidFill>
                <a:srgbClr val="0563C1"/>
              </a:solidFill>
              <a:latin typeface="Segoe UI Semilight" panose="020B0402040204020203" pitchFamily="34" charset="0"/>
              <a:ea typeface="Calibri" panose="020F0502020204030204" pitchFamily="34" charset="0"/>
              <a:cs typeface="Segoe UI Semilight" panose="020B0402040204020203" pitchFamily="34" charset="0"/>
            </a:endParaRPr>
          </a:p>
          <a:p>
            <a:pPr marL="0" indent="0">
              <a:lnSpc>
                <a:spcPct val="90000"/>
              </a:lnSpc>
              <a:spcBef>
                <a:spcPts val="394"/>
              </a:spcBef>
              <a:spcAft>
                <a:spcPts val="394"/>
              </a:spcAft>
              <a:buNone/>
            </a:pPr>
            <a:endParaRPr lang="en-US" sz="1069">
              <a:latin typeface="Segoe UI Semilight" panose="020B0402040204020203" pitchFamily="34" charset="0"/>
              <a:cs typeface="Segoe UI Semilight" panose="020B0402040204020203" pitchFamily="34" charset="0"/>
            </a:endParaRPr>
          </a:p>
        </p:txBody>
      </p:sp>
      <p:sp>
        <p:nvSpPr>
          <p:cNvPr id="6" name="Title 1">
            <a:extLst>
              <a:ext uri="{FF2B5EF4-FFF2-40B4-BE49-F238E27FC236}">
                <a16:creationId xmlns:a16="http://schemas.microsoft.com/office/drawing/2014/main" id="{19E1099C-15B4-A8FC-986A-473D0DD4DC45}"/>
              </a:ext>
            </a:extLst>
          </p:cNvPr>
          <p:cNvSpPr txBox="1">
            <a:spLocks/>
          </p:cNvSpPr>
          <p:nvPr/>
        </p:nvSpPr>
        <p:spPr>
          <a:xfrm>
            <a:off x="3955035" y="3493294"/>
            <a:ext cx="3350138"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1969" spc="-85">
                <a:ln w="6350">
                  <a:noFill/>
                </a:ln>
                <a:solidFill>
                  <a:schemeClr val="tx1">
                    <a:lumMod val="95000"/>
                    <a:lumOff val="5000"/>
                  </a:schemeClr>
                </a:solidFill>
                <a:effectLst/>
                <a:ea typeface="ヒラギノ角ゴ Pro W3" pitchFamily="127" charset="-128"/>
              </a:rPr>
              <a:t>2025 Final Outlook</a:t>
            </a:r>
          </a:p>
        </p:txBody>
      </p:sp>
    </p:spTree>
    <p:extLst>
      <p:ext uri="{BB962C8B-B14F-4D97-AF65-F5344CB8AC3E}">
        <p14:creationId xmlns:p14="http://schemas.microsoft.com/office/powerpoint/2010/main" val="546732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nvGraphicFramePr>
        <p:xfrm>
          <a:off x="457200" y="1444752"/>
          <a:ext cx="3840480" cy="3784600"/>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0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CHECK: No data entered</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SOUTH THOMPSON-BESSETTE CREEK_SU_1.2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1 to 2</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SOUTH THOMPSON-BESSETTE CREEK_SU_1.2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2 to 3</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SOUTH THOMPSON-BESSETTE CREEK_SU_1.2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4"/>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LOWER THOMPSON_SP_1.2</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5"/>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endParaRPr sz="1000" b="0" i="0" u="none" strike="noStrike" cap="none">
                        <a:solidFill>
                          <a:srgbClr val="000000">
                            <a:alpha val="100000"/>
                          </a:srgbClr>
                        </a:solidFill>
                        <a:latin typeface="Arial"/>
                        <a:cs typeface="Arial"/>
                        <a:sym typeface="Arial"/>
                      </a:endParaRP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6"/>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a:solidFill>
                  <a:srgbClr val="000000">
                    <a:alpha val="100000"/>
                  </a:srgbClr>
                </a:solidFill>
                <a:latin typeface="Segoe UI Semibold"/>
                <a:cs typeface="Segoe UI Semibold"/>
                <a:sym typeface="Segoe UI Semibold"/>
              </a:rPr>
              <a:t>Chinook</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nvGraphicFramePr>
        <p:xfrm>
          <a:off x="457200" y="1444752"/>
          <a:ext cx="3840480" cy="4700016"/>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FRASER CANYON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1 to 2</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FRASER CANYON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4</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LOWER FRASER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LOWER FRASER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4"/>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a:solidFill>
                  <a:srgbClr val="000000">
                    <a:alpha val="100000"/>
                  </a:srgbClr>
                </a:solidFill>
                <a:latin typeface="Segoe UI Semibold"/>
                <a:cs typeface="Segoe UI Semibold"/>
                <a:sym typeface="Segoe UI Semibold"/>
              </a:rPr>
              <a:t>Chum</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nvGraphicFramePr>
        <p:xfrm>
          <a:off x="457200" y="1444752"/>
          <a:ext cx="3840480" cy="4700016"/>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FRASER SOCKEYE SALMON -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HARRISON RIVER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1 to 2</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FRASER SOCKEYE SALMON - SUMMER</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WIDGEON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2"/>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a:solidFill>
                  <a:srgbClr val="000000">
                    <a:alpha val="100000"/>
                  </a:srgbClr>
                </a:solidFill>
                <a:latin typeface="Segoe UI Semibold"/>
                <a:cs typeface="Segoe UI Semibold"/>
                <a:sym typeface="Segoe UI Semibold"/>
              </a:rPr>
              <a:t>Sockeye River Type</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nvGraphicFramePr>
        <p:xfrm>
          <a:off x="457200" y="1444752"/>
          <a:ext cx="3840480" cy="4700016"/>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INTERIOR FRASER COHO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FRASER CANYON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INTERIOR FRASER COHO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INTERIOR FRASER</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INTERIOR FRASER COHO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NORTH THOMPSON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INTERIOR FRASER COHO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LOWER THOMPSON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4"/>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INTERIOR FRASER COHO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SOUTH THOMPSON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5"/>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a:solidFill>
                  <a:srgbClr val="000000">
                    <a:alpha val="100000"/>
                  </a:srgbClr>
                </a:solidFill>
                <a:latin typeface="Segoe UI Semibold"/>
                <a:cs typeface="Segoe UI Semibold"/>
                <a:sym typeface="Segoe UI Semibold"/>
              </a:rPr>
              <a:t>Coho</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ED0ECD-2B53-3DA1-C99A-7B087BF89B04}"/>
              </a:ext>
            </a:extLst>
          </p:cNvPr>
          <p:cNvSpPr>
            <a:spLocks noGrp="1"/>
          </p:cNvSpPr>
          <p:nvPr>
            <p:ph type="sldNum" sz="quarter" idx="12"/>
          </p:nvPr>
        </p:nvSpPr>
        <p:spPr/>
        <p:txBody>
          <a:bodyPr/>
          <a:lstStyle/>
          <a:p>
            <a:pPr algn="l"/>
            <a:fld id="{A3C1C3F4-7627-499B-A387-D46B6B71D0BD}" type="slidenum">
              <a:rPr lang="en-US" altLang="en-US" smtClean="0"/>
              <a:pPr algn="l"/>
              <a:t>2</a:t>
            </a:fld>
            <a:endParaRPr lang="en-US" altLang="en-US"/>
          </a:p>
        </p:txBody>
      </p:sp>
      <p:sp>
        <p:nvSpPr>
          <p:cNvPr id="3" name="Content Placeholder 13">
            <a:extLst>
              <a:ext uri="{FF2B5EF4-FFF2-40B4-BE49-F238E27FC236}">
                <a16:creationId xmlns:a16="http://schemas.microsoft.com/office/drawing/2014/main" id="{EFB3434C-2C1D-A448-9E0F-8C76EF56DD2E}"/>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dirty="0">
                <a:ln w="6350">
                  <a:noFill/>
                </a:ln>
                <a:solidFill>
                  <a:schemeClr val="bg1"/>
                </a:solidFill>
                <a:latin typeface="Segoe UI Semibold" panose="020B0702040204020203" pitchFamily="34" charset="0"/>
                <a:cs typeface="Segoe UI Semibold" panose="020B0702040204020203" pitchFamily="34" charset="0"/>
              </a:rPr>
              <a:t>PRESENTATION OUTLINE</a:t>
            </a:r>
            <a:endParaRPr lang="en-US" sz="2000" dirty="0">
              <a:ln w="6350">
                <a:noFill/>
              </a:ln>
              <a:solidFill>
                <a:schemeClr val="bg1"/>
              </a:solidFill>
            </a:endParaRPr>
          </a:p>
          <a:p>
            <a:endParaRPr lang="en-US" dirty="0"/>
          </a:p>
        </p:txBody>
      </p:sp>
      <p:sp>
        <p:nvSpPr>
          <p:cNvPr id="4" name="Rectangle: Rounded Corners 12">
            <a:extLst>
              <a:ext uri="{FF2B5EF4-FFF2-40B4-BE49-F238E27FC236}">
                <a16:creationId xmlns:a16="http://schemas.microsoft.com/office/drawing/2014/main" id="{78CDC2F6-08AE-59F4-F414-FD93F0981F24}"/>
              </a:ext>
            </a:extLst>
          </p:cNvPr>
          <p:cNvSpPr/>
          <p:nvPr/>
        </p:nvSpPr>
        <p:spPr>
          <a:xfrm>
            <a:off x="764598" y="2552118"/>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000" b="1" dirty="0">
              <a:latin typeface="Segoe UI Semibold" panose="020B0702040204020203" pitchFamily="34" charset="0"/>
              <a:cs typeface="Segoe UI Semibold" panose="020B0702040204020203" pitchFamily="34" charset="0"/>
            </a:endParaRPr>
          </a:p>
          <a:p>
            <a:pPr algn="ctr"/>
            <a:r>
              <a:rPr lang="en-US" sz="2000" b="1" dirty="0">
                <a:latin typeface="Segoe UI Semibold" panose="020B0702040204020203" pitchFamily="34" charset="0"/>
                <a:cs typeface="Segoe UI Semibold" panose="020B0702040204020203" pitchFamily="34" charset="0"/>
              </a:rPr>
              <a:t>Fraser and Interior</a:t>
            </a:r>
          </a:p>
        </p:txBody>
      </p:sp>
      <p:sp>
        <p:nvSpPr>
          <p:cNvPr id="5" name="Rectangle: Rounded Corners 31">
            <a:extLst>
              <a:ext uri="{FF2B5EF4-FFF2-40B4-BE49-F238E27FC236}">
                <a16:creationId xmlns:a16="http://schemas.microsoft.com/office/drawing/2014/main" id="{40EFCCED-2B7A-AA84-D3CC-36A4C94D11DE}"/>
              </a:ext>
            </a:extLst>
          </p:cNvPr>
          <p:cNvSpPr/>
          <p:nvPr/>
        </p:nvSpPr>
        <p:spPr>
          <a:xfrm>
            <a:off x="3315852"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spcAft>
                <a:spcPts val="1200"/>
              </a:spcAft>
            </a:pPr>
            <a:endParaRPr lang="en-US" sz="2000" b="1" dirty="0">
              <a:latin typeface="Segoe UI Semibold" panose="020B0702040204020203" pitchFamily="34" charset="0"/>
              <a:cs typeface="Segoe UI Semibold" panose="020B0702040204020203" pitchFamily="34" charset="0"/>
            </a:endParaRPr>
          </a:p>
          <a:p>
            <a:pPr algn="ctr"/>
            <a:r>
              <a:rPr lang="en-US" sz="2000" b="1" dirty="0">
                <a:latin typeface="Segoe UI Semibold" panose="020B0702040204020203" pitchFamily="34" charset="0"/>
                <a:cs typeface="Segoe UI Semibold" panose="020B0702040204020203" pitchFamily="34" charset="0"/>
              </a:rPr>
              <a:t>North Coast</a:t>
            </a:r>
          </a:p>
        </p:txBody>
      </p:sp>
      <p:sp>
        <p:nvSpPr>
          <p:cNvPr id="6" name="Rectangle: Rounded Corners 32">
            <a:extLst>
              <a:ext uri="{FF2B5EF4-FFF2-40B4-BE49-F238E27FC236}">
                <a16:creationId xmlns:a16="http://schemas.microsoft.com/office/drawing/2014/main" id="{A2A5D781-3DDF-7A9E-296A-801BB70D4546}"/>
              </a:ext>
            </a:extLst>
          </p:cNvPr>
          <p:cNvSpPr/>
          <p:nvPr/>
        </p:nvSpPr>
        <p:spPr>
          <a:xfrm>
            <a:off x="5881323"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spcAft>
                <a:spcPts val="1200"/>
              </a:spcAft>
            </a:pPr>
            <a:endParaRPr lang="en-US" sz="2000" b="1" dirty="0">
              <a:latin typeface="Segoe UI Semibold" panose="020B0702040204020203" pitchFamily="34" charset="0"/>
              <a:cs typeface="Segoe UI Semibold" panose="020B0702040204020203" pitchFamily="34" charset="0"/>
            </a:endParaRPr>
          </a:p>
          <a:p>
            <a:pPr algn="ctr"/>
            <a:r>
              <a:rPr lang="en-US" sz="2000" b="1" dirty="0">
                <a:latin typeface="Segoe UI Semibold" panose="020B0702040204020203" pitchFamily="34" charset="0"/>
                <a:cs typeface="Segoe UI Semibold" panose="020B0702040204020203" pitchFamily="34" charset="0"/>
              </a:rPr>
              <a:t>South Coast </a:t>
            </a:r>
          </a:p>
        </p:txBody>
      </p:sp>
      <p:sp>
        <p:nvSpPr>
          <p:cNvPr id="7" name="Rectangle: Rounded Corners 33">
            <a:extLst>
              <a:ext uri="{FF2B5EF4-FFF2-40B4-BE49-F238E27FC236}">
                <a16:creationId xmlns:a16="http://schemas.microsoft.com/office/drawing/2014/main" id="{2CE707BF-36A3-71A5-D0D4-3954B05D28C4}"/>
              </a:ext>
            </a:extLst>
          </p:cNvPr>
          <p:cNvSpPr/>
          <p:nvPr/>
        </p:nvSpPr>
        <p:spPr>
          <a:xfrm>
            <a:off x="8338961"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000" b="1" dirty="0">
              <a:latin typeface="Segoe UI Semibold" panose="020B0702040204020203" pitchFamily="34" charset="0"/>
              <a:cs typeface="Segoe UI Semibold" panose="020B0702040204020203" pitchFamily="34" charset="0"/>
            </a:endParaRPr>
          </a:p>
          <a:p>
            <a:pPr algn="ctr"/>
            <a:r>
              <a:rPr lang="en-US" sz="2000" b="1" dirty="0">
                <a:latin typeface="Segoe UI Semibold" panose="020B0702040204020203" pitchFamily="34" charset="0"/>
                <a:cs typeface="Segoe UI Semibold" panose="020B0702040204020203" pitchFamily="34" charset="0"/>
              </a:rPr>
              <a:t>Yukon Transboundary</a:t>
            </a:r>
          </a:p>
          <a:p>
            <a:pPr algn="ctr"/>
            <a:endParaRPr lang="en-US" b="1" dirty="0"/>
          </a:p>
        </p:txBody>
      </p:sp>
      <p:cxnSp>
        <p:nvCxnSpPr>
          <p:cNvPr id="8" name="Connector: Curved 41">
            <a:extLst>
              <a:ext uri="{FF2B5EF4-FFF2-40B4-BE49-F238E27FC236}">
                <a16:creationId xmlns:a16="http://schemas.microsoft.com/office/drawing/2014/main" id="{E6F7FF46-1BFD-F7F2-084B-9498CCC964CA}"/>
              </a:ext>
            </a:extLst>
          </p:cNvPr>
          <p:cNvCxnSpPr>
            <a:cxnSpLocks/>
            <a:stCxn id="27" idx="2"/>
            <a:endCxn id="13" idx="0"/>
          </p:cNvCxnSpPr>
          <p:nvPr/>
        </p:nvCxnSpPr>
        <p:spPr>
          <a:xfrm rot="5400000">
            <a:off x="2883492" y="1010559"/>
            <a:ext cx="528580" cy="2554539"/>
          </a:xfrm>
          <a:prstGeom prst="bentConnector3">
            <a:avLst>
              <a:gd name="adj1" fmla="val 50000"/>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9" name="Connector: Curved 43">
            <a:extLst>
              <a:ext uri="{FF2B5EF4-FFF2-40B4-BE49-F238E27FC236}">
                <a16:creationId xmlns:a16="http://schemas.microsoft.com/office/drawing/2014/main" id="{9C2C2586-A2FD-3EB1-65F8-133BDDC5CAFB}"/>
              </a:ext>
            </a:extLst>
          </p:cNvPr>
          <p:cNvCxnSpPr>
            <a:cxnSpLocks/>
            <a:stCxn id="27" idx="2"/>
            <a:endCxn id="32" idx="0"/>
          </p:cNvCxnSpPr>
          <p:nvPr/>
        </p:nvCxnSpPr>
        <p:spPr>
          <a:xfrm rot="5400000">
            <a:off x="4154315" y="2290990"/>
            <a:ext cx="538188" cy="3285"/>
          </a:xfrm>
          <a:prstGeom prst="bentConnector3">
            <a:avLst>
              <a:gd name="adj1" fmla="val 50000"/>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10" name="Connector: Curved 47">
            <a:extLst>
              <a:ext uri="{FF2B5EF4-FFF2-40B4-BE49-F238E27FC236}">
                <a16:creationId xmlns:a16="http://schemas.microsoft.com/office/drawing/2014/main" id="{989FF7CB-03DB-1430-EA88-298656F1A9C2}"/>
              </a:ext>
            </a:extLst>
          </p:cNvPr>
          <p:cNvCxnSpPr>
            <a:cxnSpLocks/>
          </p:cNvCxnSpPr>
          <p:nvPr/>
        </p:nvCxnSpPr>
        <p:spPr>
          <a:xfrm rot="5400000">
            <a:off x="6848167" y="2422657"/>
            <a:ext cx="273898" cy="4240"/>
          </a:xfrm>
          <a:prstGeom prst="bentConnector3">
            <a:avLst>
              <a:gd name="adj1" fmla="val 1314"/>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11" name="Connector: Curved 50">
            <a:extLst>
              <a:ext uri="{FF2B5EF4-FFF2-40B4-BE49-F238E27FC236}">
                <a16:creationId xmlns:a16="http://schemas.microsoft.com/office/drawing/2014/main" id="{C2EFA961-7843-7700-6C16-553CDAA6D673}"/>
              </a:ext>
            </a:extLst>
          </p:cNvPr>
          <p:cNvCxnSpPr>
            <a:cxnSpLocks/>
          </p:cNvCxnSpPr>
          <p:nvPr/>
        </p:nvCxnSpPr>
        <p:spPr>
          <a:xfrm>
            <a:off x="4421765" y="2287828"/>
            <a:ext cx="5014737" cy="270434"/>
          </a:xfrm>
          <a:prstGeom prst="bentConnector2">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grpSp>
        <p:nvGrpSpPr>
          <p:cNvPr id="12" name="Group 7">
            <a:extLst>
              <a:ext uri="{FF2B5EF4-FFF2-40B4-BE49-F238E27FC236}">
                <a16:creationId xmlns:a16="http://schemas.microsoft.com/office/drawing/2014/main" id="{894E5A9F-1A30-67E5-4A4C-E02B800F4F9F}"/>
              </a:ext>
            </a:extLst>
          </p:cNvPr>
          <p:cNvGrpSpPr/>
          <p:nvPr/>
        </p:nvGrpSpPr>
        <p:grpSpPr>
          <a:xfrm>
            <a:off x="-2" y="1227546"/>
            <a:ext cx="12192002" cy="795992"/>
            <a:chOff x="-1" y="1227546"/>
            <a:chExt cx="12042292" cy="795992"/>
          </a:xfrm>
        </p:grpSpPr>
        <p:sp>
          <p:nvSpPr>
            <p:cNvPr id="13" name="Arrow: Pentagon 25">
              <a:extLst>
                <a:ext uri="{FF2B5EF4-FFF2-40B4-BE49-F238E27FC236}">
                  <a16:creationId xmlns:a16="http://schemas.microsoft.com/office/drawing/2014/main" id="{C64709EA-9AE1-3AD2-45B7-1CA0D24299F3}"/>
                </a:ext>
              </a:extLst>
            </p:cNvPr>
            <p:cNvSpPr/>
            <p:nvPr/>
          </p:nvSpPr>
          <p:spPr>
            <a:xfrm>
              <a:off x="-1" y="1227546"/>
              <a:ext cx="3180744" cy="786384"/>
            </a:xfrm>
            <a:prstGeom prst="homePlate">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latin typeface="Segoe UI Semilight" panose="020B0402040204020203" pitchFamily="34" charset="0"/>
                  <a:cs typeface="Segoe UI Semilight" panose="020B0402040204020203" pitchFamily="34" charset="0"/>
                </a:rPr>
                <a:t>Introduction</a:t>
              </a:r>
            </a:p>
          </p:txBody>
        </p:sp>
        <p:sp>
          <p:nvSpPr>
            <p:cNvPr id="14" name="Arrow: Chevron 26">
              <a:extLst>
                <a:ext uri="{FF2B5EF4-FFF2-40B4-BE49-F238E27FC236}">
                  <a16:creationId xmlns:a16="http://schemas.microsoft.com/office/drawing/2014/main" id="{C27581D9-6856-6975-B5D2-B9453B6E071D}"/>
                </a:ext>
              </a:extLst>
            </p:cNvPr>
            <p:cNvSpPr/>
            <p:nvPr/>
          </p:nvSpPr>
          <p:spPr>
            <a:xfrm>
              <a:off x="2972442" y="1237154"/>
              <a:ext cx="3184910" cy="786384"/>
            </a:xfrm>
            <a:prstGeom prst="chevron">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latin typeface="Segoe UI Semilight" panose="020B0402040204020203" pitchFamily="34" charset="0"/>
                  <a:cs typeface="Segoe UI Semilight" panose="020B0402040204020203" pitchFamily="34" charset="0"/>
                </a:rPr>
                <a:t>Area Outlooks</a:t>
              </a:r>
              <a:endParaRPr lang="en-US" sz="1600">
                <a:solidFill>
                  <a:schemeClr val="tx1"/>
                </a:solidFill>
              </a:endParaRPr>
            </a:p>
          </p:txBody>
        </p:sp>
        <p:sp>
          <p:nvSpPr>
            <p:cNvPr id="15" name="Arrow: Chevron 29">
              <a:extLst>
                <a:ext uri="{FF2B5EF4-FFF2-40B4-BE49-F238E27FC236}">
                  <a16:creationId xmlns:a16="http://schemas.microsoft.com/office/drawing/2014/main" id="{357FB5CE-DD50-28BA-BAA3-2944009B18BD}"/>
                </a:ext>
              </a:extLst>
            </p:cNvPr>
            <p:cNvSpPr/>
            <p:nvPr/>
          </p:nvSpPr>
          <p:spPr>
            <a:xfrm>
              <a:off x="5913641" y="1227546"/>
              <a:ext cx="3184910" cy="786384"/>
            </a:xfrm>
            <a:prstGeom prst="chevron">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UI Semilight" panose="020B0402040204020203" pitchFamily="34" charset="0"/>
                  <a:cs typeface="Segoe UI Semilight" panose="020B0402040204020203" pitchFamily="34" charset="0"/>
                </a:rPr>
                <a:t>Discussion</a:t>
              </a:r>
              <a:endParaRPr lang="en-US" sz="1600" dirty="0">
                <a:solidFill>
                  <a:schemeClr val="tx1"/>
                </a:solidFill>
              </a:endParaRPr>
            </a:p>
          </p:txBody>
        </p:sp>
        <p:sp>
          <p:nvSpPr>
            <p:cNvPr id="16" name="Arrow: Chevron 6">
              <a:extLst>
                <a:ext uri="{FF2B5EF4-FFF2-40B4-BE49-F238E27FC236}">
                  <a16:creationId xmlns:a16="http://schemas.microsoft.com/office/drawing/2014/main" id="{63C1D673-0229-2486-E5ED-AF26C3F2DAFD}"/>
                </a:ext>
              </a:extLst>
            </p:cNvPr>
            <p:cNvSpPr/>
            <p:nvPr/>
          </p:nvSpPr>
          <p:spPr>
            <a:xfrm>
              <a:off x="8848591" y="1237154"/>
              <a:ext cx="3193700" cy="786384"/>
            </a:xfrm>
            <a:custGeom>
              <a:avLst/>
              <a:gdLst>
                <a:gd name="connsiteX0" fmla="*/ 0 w 3184910"/>
                <a:gd name="connsiteY0" fmla="*/ 0 h 786384"/>
                <a:gd name="connsiteX1" fmla="*/ 2791718 w 3184910"/>
                <a:gd name="connsiteY1" fmla="*/ 0 h 786384"/>
                <a:gd name="connsiteX2" fmla="*/ 3184910 w 3184910"/>
                <a:gd name="connsiteY2" fmla="*/ 393192 h 786384"/>
                <a:gd name="connsiteX3" fmla="*/ 2791718 w 3184910"/>
                <a:gd name="connsiteY3" fmla="*/ 786384 h 786384"/>
                <a:gd name="connsiteX4" fmla="*/ 0 w 3184910"/>
                <a:gd name="connsiteY4" fmla="*/ 786384 h 786384"/>
                <a:gd name="connsiteX5" fmla="*/ 393192 w 3184910"/>
                <a:gd name="connsiteY5" fmla="*/ 393192 h 786384"/>
                <a:gd name="connsiteX6" fmla="*/ 0 w 3184910"/>
                <a:gd name="connsiteY6" fmla="*/ 0 h 786384"/>
                <a:gd name="connsiteX0" fmla="*/ 0 w 2791718"/>
                <a:gd name="connsiteY0" fmla="*/ 0 h 786384"/>
                <a:gd name="connsiteX1" fmla="*/ 2791718 w 2791718"/>
                <a:gd name="connsiteY1" fmla="*/ 0 h 786384"/>
                <a:gd name="connsiteX2" fmla="*/ 2791718 w 2791718"/>
                <a:gd name="connsiteY2" fmla="*/ 786384 h 786384"/>
                <a:gd name="connsiteX3" fmla="*/ 0 w 2791718"/>
                <a:gd name="connsiteY3" fmla="*/ 786384 h 786384"/>
                <a:gd name="connsiteX4" fmla="*/ 393192 w 2791718"/>
                <a:gd name="connsiteY4" fmla="*/ 393192 h 786384"/>
                <a:gd name="connsiteX5" fmla="*/ 0 w 2791718"/>
                <a:gd name="connsiteY5" fmla="*/ 0 h 786384"/>
                <a:gd name="connsiteX0" fmla="*/ 0 w 3178217"/>
                <a:gd name="connsiteY0" fmla="*/ 0 h 786384"/>
                <a:gd name="connsiteX1" fmla="*/ 3178217 w 3178217"/>
                <a:gd name="connsiteY1" fmla="*/ 9427 h 786384"/>
                <a:gd name="connsiteX2" fmla="*/ 2791718 w 3178217"/>
                <a:gd name="connsiteY2" fmla="*/ 786384 h 786384"/>
                <a:gd name="connsiteX3" fmla="*/ 0 w 3178217"/>
                <a:gd name="connsiteY3" fmla="*/ 786384 h 786384"/>
                <a:gd name="connsiteX4" fmla="*/ 393192 w 3178217"/>
                <a:gd name="connsiteY4" fmla="*/ 393192 h 786384"/>
                <a:gd name="connsiteX5" fmla="*/ 0 w 3178217"/>
                <a:gd name="connsiteY5" fmla="*/ 0 h 786384"/>
                <a:gd name="connsiteX0" fmla="*/ 0 w 3215925"/>
                <a:gd name="connsiteY0" fmla="*/ 0 h 786384"/>
                <a:gd name="connsiteX1" fmla="*/ 3178217 w 3215925"/>
                <a:gd name="connsiteY1" fmla="*/ 9427 h 786384"/>
                <a:gd name="connsiteX2" fmla="*/ 3215925 w 3215925"/>
                <a:gd name="connsiteY2" fmla="*/ 776957 h 786384"/>
                <a:gd name="connsiteX3" fmla="*/ 0 w 3215925"/>
                <a:gd name="connsiteY3" fmla="*/ 786384 h 786384"/>
                <a:gd name="connsiteX4" fmla="*/ 393192 w 3215925"/>
                <a:gd name="connsiteY4" fmla="*/ 393192 h 786384"/>
                <a:gd name="connsiteX5" fmla="*/ 0 w 3215925"/>
                <a:gd name="connsiteY5" fmla="*/ 0 h 786384"/>
                <a:gd name="connsiteX0" fmla="*/ 0 w 3193700"/>
                <a:gd name="connsiteY0" fmla="*/ 0 h 786384"/>
                <a:gd name="connsiteX1" fmla="*/ 3178217 w 3193700"/>
                <a:gd name="connsiteY1" fmla="*/ 9427 h 786384"/>
                <a:gd name="connsiteX2" fmla="*/ 3193700 w 3193700"/>
                <a:gd name="connsiteY2" fmla="*/ 780132 h 786384"/>
                <a:gd name="connsiteX3" fmla="*/ 0 w 3193700"/>
                <a:gd name="connsiteY3" fmla="*/ 786384 h 786384"/>
                <a:gd name="connsiteX4" fmla="*/ 393192 w 3193700"/>
                <a:gd name="connsiteY4" fmla="*/ 393192 h 786384"/>
                <a:gd name="connsiteX5" fmla="*/ 0 w 3193700"/>
                <a:gd name="connsiteY5" fmla="*/ 0 h 786384"/>
                <a:gd name="connsiteX0" fmla="*/ 0 w 3193700"/>
                <a:gd name="connsiteY0" fmla="*/ 3273 h 789657"/>
                <a:gd name="connsiteX1" fmla="*/ 3178217 w 3193700"/>
                <a:gd name="connsiteY1" fmla="*/ 0 h 789657"/>
                <a:gd name="connsiteX2" fmla="*/ 3193700 w 3193700"/>
                <a:gd name="connsiteY2" fmla="*/ 783405 h 789657"/>
                <a:gd name="connsiteX3" fmla="*/ 0 w 3193700"/>
                <a:gd name="connsiteY3" fmla="*/ 789657 h 789657"/>
                <a:gd name="connsiteX4" fmla="*/ 393192 w 3193700"/>
                <a:gd name="connsiteY4" fmla="*/ 396465 h 789657"/>
                <a:gd name="connsiteX5" fmla="*/ 0 w 3193700"/>
                <a:gd name="connsiteY5" fmla="*/ 3273 h 789657"/>
                <a:gd name="connsiteX0" fmla="*/ 0 w 3193700"/>
                <a:gd name="connsiteY0" fmla="*/ 0 h 786384"/>
                <a:gd name="connsiteX1" fmla="*/ 3184567 w 3193700"/>
                <a:gd name="connsiteY1" fmla="*/ 6252 h 786384"/>
                <a:gd name="connsiteX2" fmla="*/ 3193700 w 3193700"/>
                <a:gd name="connsiteY2" fmla="*/ 780132 h 786384"/>
                <a:gd name="connsiteX3" fmla="*/ 0 w 3193700"/>
                <a:gd name="connsiteY3" fmla="*/ 786384 h 786384"/>
                <a:gd name="connsiteX4" fmla="*/ 393192 w 3193700"/>
                <a:gd name="connsiteY4" fmla="*/ 393192 h 786384"/>
                <a:gd name="connsiteX5" fmla="*/ 0 w 3193700"/>
                <a:gd name="connsiteY5" fmla="*/ 0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3700" h="786384">
                  <a:moveTo>
                    <a:pt x="0" y="0"/>
                  </a:moveTo>
                  <a:lnTo>
                    <a:pt x="3184567" y="6252"/>
                  </a:lnTo>
                  <a:lnTo>
                    <a:pt x="3193700" y="780132"/>
                  </a:lnTo>
                  <a:lnTo>
                    <a:pt x="0" y="786384"/>
                  </a:lnTo>
                  <a:lnTo>
                    <a:pt x="393192" y="393192"/>
                  </a:lnTo>
                  <a:lnTo>
                    <a:pt x="0" y="0"/>
                  </a:lnTo>
                  <a:close/>
                </a:path>
              </a:pathLst>
            </a:cu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UI Semilight" panose="020B0402040204020203" pitchFamily="34" charset="0"/>
                  <a:cs typeface="Segoe UI Semilight" panose="020B0402040204020203" pitchFamily="34" charset="0"/>
                </a:rPr>
                <a:t>Conclusion</a:t>
              </a:r>
              <a:endParaRPr lang="en-US" sz="1600" dirty="0">
                <a:solidFill>
                  <a:schemeClr val="tx1"/>
                </a:solidFill>
              </a:endParaRPr>
            </a:p>
          </p:txBody>
        </p:sp>
      </p:grpSp>
      <p:sp>
        <p:nvSpPr>
          <p:cNvPr id="17" name="TextBox 36">
            <a:extLst>
              <a:ext uri="{FF2B5EF4-FFF2-40B4-BE49-F238E27FC236}">
                <a16:creationId xmlns:a16="http://schemas.microsoft.com/office/drawing/2014/main" id="{B2CE25DB-E00E-57F6-F7FD-FB6A15DFC3BA}"/>
              </a:ext>
            </a:extLst>
          </p:cNvPr>
          <p:cNvSpPr txBox="1"/>
          <p:nvPr/>
        </p:nvSpPr>
        <p:spPr>
          <a:xfrm>
            <a:off x="1168919" y="3732455"/>
            <a:ext cx="1563327" cy="1400383"/>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Pink</a:t>
            </a:r>
          </a:p>
        </p:txBody>
      </p:sp>
      <p:sp>
        <p:nvSpPr>
          <p:cNvPr id="18" name="TextBox 40">
            <a:extLst>
              <a:ext uri="{FF2B5EF4-FFF2-40B4-BE49-F238E27FC236}">
                <a16:creationId xmlns:a16="http://schemas.microsoft.com/office/drawing/2014/main" id="{DC6F88D4-249F-288E-1109-FEC2AAF3C135}"/>
              </a:ext>
            </a:extLst>
          </p:cNvPr>
          <p:cNvSpPr txBox="1"/>
          <p:nvPr/>
        </p:nvSpPr>
        <p:spPr>
          <a:xfrm>
            <a:off x="3636815" y="3732455"/>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Pink</a:t>
            </a:r>
          </a:p>
        </p:txBody>
      </p:sp>
      <p:sp>
        <p:nvSpPr>
          <p:cNvPr id="19" name="TextBox 42">
            <a:extLst>
              <a:ext uri="{FF2B5EF4-FFF2-40B4-BE49-F238E27FC236}">
                <a16:creationId xmlns:a16="http://schemas.microsoft.com/office/drawing/2014/main" id="{7CFB8B25-57EB-284A-85D8-B49771A97444}"/>
              </a:ext>
            </a:extLst>
          </p:cNvPr>
          <p:cNvSpPr txBox="1"/>
          <p:nvPr/>
        </p:nvSpPr>
        <p:spPr>
          <a:xfrm>
            <a:off x="6096000" y="3732454"/>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Pink</a:t>
            </a:r>
          </a:p>
        </p:txBody>
      </p:sp>
      <p:sp>
        <p:nvSpPr>
          <p:cNvPr id="20" name="TextBox 44">
            <a:extLst>
              <a:ext uri="{FF2B5EF4-FFF2-40B4-BE49-F238E27FC236}">
                <a16:creationId xmlns:a16="http://schemas.microsoft.com/office/drawing/2014/main" id="{5276C3D3-81C3-3678-D774-AAD41A67CB5A}"/>
              </a:ext>
            </a:extLst>
          </p:cNvPr>
          <p:cNvSpPr txBox="1"/>
          <p:nvPr/>
        </p:nvSpPr>
        <p:spPr>
          <a:xfrm>
            <a:off x="8578032" y="3732454"/>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Pink</a:t>
            </a:r>
          </a:p>
        </p:txBody>
      </p:sp>
    </p:spTree>
    <p:extLst>
      <p:ext uri="{BB962C8B-B14F-4D97-AF65-F5344CB8AC3E}">
        <p14:creationId xmlns:p14="http://schemas.microsoft.com/office/powerpoint/2010/main" val="4084354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FRASER AND INTERIOR</a:t>
            </a:r>
          </a:p>
        </p:txBody>
      </p:sp>
      <p:graphicFrame>
        <p:nvGraphicFramePr>
          <p:cNvPr id="3" name="Table 2"/>
          <p:cNvGraphicFramePr>
            <a:graphicFrameLocks noGrp="1"/>
          </p:cNvGraphicFramePr>
          <p:nvPr/>
        </p:nvGraphicFramePr>
        <p:xfrm>
          <a:off x="457200" y="1444752"/>
          <a:ext cx="3840480" cy="4700016"/>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OKANAGAN SOCKEYE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OSOYOOS-SKAHA-OKANAGAN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1"/>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a:solidFill>
                  <a:srgbClr val="000000">
                    <a:alpha val="100000"/>
                  </a:srgbClr>
                </a:solidFill>
                <a:latin typeface="Segoe UI Semibold"/>
                <a:cs typeface="Segoe UI Semibold"/>
                <a:sym typeface="Segoe UI Semibold"/>
              </a:rPr>
              <a:t>Sockeye Lake Type</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YUKON TRANSBOUNDARY</a:t>
            </a:r>
          </a:p>
        </p:txBody>
      </p:sp>
      <p:graphicFrame>
        <p:nvGraphicFramePr>
          <p:cNvPr id="3" name="Table 2"/>
          <p:cNvGraphicFramePr>
            <a:graphicFrameLocks noGrp="1"/>
          </p:cNvGraphicFramePr>
          <p:nvPr/>
        </p:nvGraphicFramePr>
        <p:xfrm>
          <a:off x="457200" y="1444752"/>
          <a:ext cx="3840480" cy="4700016"/>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PORCUPINE CHUM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Outlook assigned but no CU specified</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1"/>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a:solidFill>
                  <a:srgbClr val="000000">
                    <a:alpha val="100000"/>
                  </a:srgbClr>
                </a:solidFill>
                <a:latin typeface="Segoe UI Semibold"/>
                <a:cs typeface="Segoe UI Semibold"/>
                <a:sym typeface="Segoe UI Semibold"/>
              </a:rPr>
              <a:t>Chum</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YUKON TRANSBOUNDARY</a:t>
            </a:r>
          </a:p>
        </p:txBody>
      </p:sp>
      <p:graphicFrame>
        <p:nvGraphicFramePr>
          <p:cNvPr id="3" name="Table 2"/>
          <p:cNvGraphicFramePr>
            <a:graphicFrameLocks noGrp="1"/>
          </p:cNvGraphicFramePr>
          <p:nvPr/>
        </p:nvGraphicFramePr>
        <p:xfrm>
          <a:off x="457200" y="1444752"/>
          <a:ext cx="3840480" cy="4700016"/>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STIKINE COHO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LOWER STIKINE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PORCUPINE COHO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PORCUPINE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2"/>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a:solidFill>
                  <a:srgbClr val="000000">
                    <a:alpha val="100000"/>
                  </a:srgbClr>
                </a:solidFill>
                <a:latin typeface="Segoe UI Semibold"/>
                <a:cs typeface="Segoe UI Semibold"/>
                <a:sym typeface="Segoe UI Semibold"/>
              </a:rPr>
              <a:t>Coho</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YUKON TRANSBOUNDARY</a:t>
            </a:r>
          </a:p>
        </p:txBody>
      </p:sp>
      <p:graphicFrame>
        <p:nvGraphicFramePr>
          <p:cNvPr id="3" name="Table 2"/>
          <p:cNvGraphicFramePr>
            <a:graphicFrameLocks noGrp="1"/>
          </p:cNvGraphicFramePr>
          <p:nvPr/>
        </p:nvGraphicFramePr>
        <p:xfrm>
          <a:off x="457200" y="1444752"/>
          <a:ext cx="3840480" cy="2641600"/>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STIKINE SOCKEYE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CHUTINE</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STIKINE SOCKEYE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TAHLTAN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STIKINE SOCKEYE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CHRISTINA</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3"/>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dirty="0">
                <a:solidFill>
                  <a:srgbClr val="000000">
                    <a:alpha val="100000"/>
                  </a:srgbClr>
                </a:solidFill>
                <a:latin typeface="Segoe UI Semibold"/>
                <a:cs typeface="Segoe UI Semibold"/>
                <a:sym typeface="Segoe UI Semibold"/>
              </a:rPr>
              <a:t>Sockeye Lake Type</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SOUTH COAST</a:t>
            </a:r>
          </a:p>
        </p:txBody>
      </p:sp>
      <p:graphicFrame>
        <p:nvGraphicFramePr>
          <p:cNvPr id="3" name="Table 2"/>
          <p:cNvGraphicFramePr>
            <a:graphicFrameLocks noGrp="1"/>
          </p:cNvGraphicFramePr>
          <p:nvPr/>
        </p:nvGraphicFramePr>
        <p:xfrm>
          <a:off x="457200" y="1444752"/>
          <a:ext cx="3840480" cy="7747000"/>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0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0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LOWER GEORGIA STRAIT CHINOOK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EAST VANCOUVER ISLAND-GOLDSTREAM_FA_0.X, EAST VANCOUVER ISLAND-NANAIMO AND CHEMAINUS_FA_0.X</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LOWER GEORGIA STRAIT CHINOOK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EAST VANCOUVER ISLAND-COWICHAN AND KOKSILAH_FA_0.X</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3 to 4</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MIDDLE GEORGIA STRAIT CHINOOK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EAST VANCOUVER ISLAND-NANAIMO_SP_1.X, SOUTHERN MAINLAND-GEORGIA STRAIT_FA_0.X, EAST VANCOUVER ISLAND-GEORGIA STRAIT_SU_0.3, EAST VANCOUVER ISLAND-QUALICUM AND PUNTLEDGE_FA_0.X</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WCVI CHINOOK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Outlook assigned but no CU specified</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4"/>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WCVI CHINOOK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WEST VANCOUVER ISLAND-NOOTKA AND KYUQUOT_FA_0.X</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5"/>
                  </a:ext>
                </a:extLst>
              </a:tr>
              <a:tr h="228600">
                <a:tc>
                  <a:txBody>
                    <a:bodyPr/>
                    <a:lstStyle/>
                    <a:p>
                      <a:pPr marL="63500" marR="63500" algn="l">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WCVI CHINOOK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WEST VANCOUVER ISLAND-NORTH_FA_0.X</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0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6"/>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a:solidFill>
                  <a:srgbClr val="000000">
                    <a:alpha val="100000"/>
                  </a:srgbClr>
                </a:solidFill>
                <a:latin typeface="Segoe UI Semibold"/>
                <a:cs typeface="Segoe UI Semibold"/>
                <a:sym typeface="Segoe UI Semibold"/>
              </a:rPr>
              <a:t>Chinook</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SOUTH COAST</a:t>
            </a:r>
          </a:p>
        </p:txBody>
      </p:sp>
      <p:graphicFrame>
        <p:nvGraphicFramePr>
          <p:cNvPr id="3" name="Table 2"/>
          <p:cNvGraphicFramePr>
            <a:graphicFrameLocks noGrp="1"/>
          </p:cNvGraphicFramePr>
          <p:nvPr>
            <p:extLst>
              <p:ext uri="{D42A27DB-BD31-4B8C-83A1-F6EECF244321}">
                <p14:modId xmlns:p14="http://schemas.microsoft.com/office/powerpoint/2010/main" val="1937749630"/>
              </p:ext>
            </p:extLst>
          </p:nvPr>
        </p:nvGraphicFramePr>
        <p:xfrm>
          <a:off x="457200" y="1540168"/>
          <a:ext cx="3840480" cy="2001520"/>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400" b="1" i="0" u="none" strike="noStrike" cap="none" dirty="0">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GEORGIA STRAIT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1 to 2</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GEORGIA STRAIT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CHECK</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SOUTHERN FJORDS</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dirty="0">
                          <a:solidFill>
                            <a:srgbClr val="000000">
                              <a:alpha val="100000"/>
                            </a:srgbClr>
                          </a:solidFill>
                          <a:latin typeface="Arial"/>
                          <a:cs typeface="Arial"/>
                          <a:sym typeface="Arial"/>
                        </a:rPr>
                        <a:t>2 to 3</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3"/>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dirty="0">
                <a:solidFill>
                  <a:srgbClr val="000000">
                    <a:alpha val="100000"/>
                  </a:srgbClr>
                </a:solidFill>
                <a:latin typeface="Segoe UI Semibold"/>
                <a:cs typeface="Segoe UI Semibold"/>
                <a:sym typeface="Segoe UI Semibold"/>
              </a:rPr>
              <a:t>Pink Even</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SOUTH COAST</a:t>
            </a:r>
          </a:p>
        </p:txBody>
      </p:sp>
      <p:graphicFrame>
        <p:nvGraphicFramePr>
          <p:cNvPr id="3" name="Table 2"/>
          <p:cNvGraphicFramePr>
            <a:graphicFrameLocks noGrp="1"/>
          </p:cNvGraphicFramePr>
          <p:nvPr/>
        </p:nvGraphicFramePr>
        <p:xfrm>
          <a:off x="457200" y="1444752"/>
          <a:ext cx="3840480" cy="3281680"/>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WCVI - BARKLEY SOCKEYE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GREAT CENTRAL</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WCVI - BARKLEY SOCKEYE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SPROAT</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3</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WCVI - BARKLEY SOCKEYE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HENDERSON</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3"/>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a:solidFill>
                  <a:srgbClr val="000000">
                    <a:alpha val="100000"/>
                  </a:srgbClr>
                </a:solidFill>
                <a:latin typeface="Segoe UI Semibold"/>
                <a:cs typeface="Segoe UI Semibold"/>
                <a:sym typeface="Segoe UI Semibold"/>
              </a:rPr>
              <a:t>Sockeye Lake Type</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NORTH COAST</a:t>
            </a:r>
          </a:p>
        </p:txBody>
      </p:sp>
      <p:graphicFrame>
        <p:nvGraphicFramePr>
          <p:cNvPr id="3" name="Table 2"/>
          <p:cNvGraphicFramePr>
            <a:graphicFrameLocks noGrp="1"/>
          </p:cNvGraphicFramePr>
          <p:nvPr/>
        </p:nvGraphicFramePr>
        <p:xfrm>
          <a:off x="457200" y="1444752"/>
          <a:ext cx="3840480" cy="3408680"/>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SKEENA COHO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SKEENA ESTUARY</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SKEENA COHO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UPPER SKEENA</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2"/>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SKEENA COHO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LOWER SKEENA</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Data Deficient</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3"/>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SKEENA COHO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MIDDLE SKEENA</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4"/>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a:solidFill>
                  <a:srgbClr val="000000">
                    <a:alpha val="100000"/>
                  </a:srgbClr>
                </a:solidFill>
                <a:latin typeface="Segoe UI Semibold"/>
                <a:cs typeface="Segoe UI Semibold"/>
                <a:sym typeface="Segoe UI Semibold"/>
              </a:rPr>
              <a:t>Coho</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a:spLocks noGrp="1"/>
          </p:cNvSpPr>
          <p:nvPr>
            <p:ph type="title"/>
          </p:nvPr>
        </p:nvSpPr>
        <p:spPr>
          <a:xfrm>
            <a:off x="1264714" y="148168"/>
            <a:ext cx="10515600" cy="438022"/>
          </a:xfrm>
        </p:spPr>
        <p:txBody>
          <a:bodyPr/>
          <a:lstStyle/>
          <a:p>
            <a:r>
              <a:t>OUTLOOKS – NORTH COAST</a:t>
            </a:r>
          </a:p>
        </p:txBody>
      </p:sp>
      <p:graphicFrame>
        <p:nvGraphicFramePr>
          <p:cNvPr id="3" name="Table 2"/>
          <p:cNvGraphicFramePr>
            <a:graphicFrameLocks noGrp="1"/>
          </p:cNvGraphicFramePr>
          <p:nvPr/>
        </p:nvGraphicFramePr>
        <p:xfrm>
          <a:off x="457200" y="1444752"/>
          <a:ext cx="3840480" cy="4700016"/>
        </p:xfrm>
        <a:graphic>
          <a:graphicData uri="http://schemas.openxmlformats.org/drawingml/2006/table">
            <a:tbl>
              <a:tblPr/>
              <a:tblGrid>
                <a:gridCol w="1280160">
                  <a:extLst>
                    <a:ext uri="{9D8B030D-6E8A-4147-A177-3AD203B41FA5}">
                      <a16:colId xmlns:a16="http://schemas.microsoft.com/office/drawing/2014/main" val="20000"/>
                    </a:ext>
                  </a:extLst>
                </a:gridCol>
                <a:gridCol w="1280160">
                  <a:extLst>
                    <a:ext uri="{9D8B030D-6E8A-4147-A177-3AD203B41FA5}">
                      <a16:colId xmlns:a16="http://schemas.microsoft.com/office/drawing/2014/main" val="20001"/>
                    </a:ext>
                  </a:extLst>
                </a:gridCol>
                <a:gridCol w="1280160">
                  <a:extLst>
                    <a:ext uri="{9D8B030D-6E8A-4147-A177-3AD203B41FA5}">
                      <a16:colId xmlns:a16="http://schemas.microsoft.com/office/drawing/2014/main" val="20002"/>
                    </a:ext>
                  </a:extLst>
                </a:gridCol>
              </a:tblGrid>
              <a:tr h="228600">
                <a:tc>
                  <a:txBody>
                    <a:bodyPr/>
                    <a:lstStyle/>
                    <a:p>
                      <a:pPr marL="63500" marR="63500" algn="l">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SMU</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CU</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tc>
                  <a:txBody>
                    <a:bodyPr/>
                    <a:lstStyle/>
                    <a:p>
                      <a:pPr marL="63500" marR="63500" algn="ctr">
                        <a:lnSpc>
                          <a:spcPct val="100000"/>
                        </a:lnSpc>
                        <a:spcBef>
                          <a:spcPts val="500"/>
                        </a:spcBef>
                        <a:spcAft>
                          <a:spcPts val="500"/>
                        </a:spcAft>
                        <a:buNone/>
                      </a:pPr>
                      <a:r>
                        <a:rPr sz="1400" b="1" i="0" u="none" strike="noStrike" cap="none">
                          <a:solidFill>
                            <a:srgbClr val="FFFFFF">
                              <a:alpha val="100000"/>
                            </a:srgbClr>
                          </a:solidFill>
                          <a:latin typeface="Arial"/>
                          <a:cs typeface="Arial"/>
                          <a:sym typeface="Arial"/>
                        </a:rPr>
                        <a:t>Outlook</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alpha val="100000"/>
                        </a:srgbClr>
                      </a:solidFill>
                      <a:prstDash val="solid"/>
                    </a:lnT>
                    <a:lnB w="25400" cap="flat" cmpd="sng" algn="ctr">
                      <a:solidFill>
                        <a:srgbClr val="3B4A5A">
                          <a:alpha val="100000"/>
                        </a:srgbClr>
                      </a:solidFill>
                      <a:prstDash val="solid"/>
                    </a:lnB>
                    <a:solidFill>
                      <a:srgbClr val="3B4A5A">
                        <a:alpha val="100000"/>
                      </a:srgbClr>
                    </a:solidFill>
                  </a:tcPr>
                </a:tc>
                <a:extLst>
                  <a:ext uri="{0D108BD9-81ED-4DB2-BD59-A6C34878D82A}">
                    <a16:rowId xmlns:a16="http://schemas.microsoft.com/office/drawing/2014/main" val="10000"/>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HAIDA GWAII CHINOOK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Outlook assigned but no CU specified</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2</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25400" cap="flat" cmpd="sng" algn="ctr">
                      <a:solidFill>
                        <a:srgbClr val="3B4A5A"/>
                      </a:solidFill>
                      <a:prstDash val="solid"/>
                      <a:round/>
                      <a:headEnd type="none" w="med" len="med"/>
                      <a:tailEnd type="none" w="med" len="med"/>
                    </a:lnT>
                    <a:lnB w="12700" cap="flat" cmpd="sng" algn="ctr">
                      <a:solidFill>
                        <a:srgbClr val="FFFFFF">
                          <a:alpha val="100000"/>
                        </a:srgbClr>
                      </a:solidFill>
                      <a:prstDash val="solid"/>
                    </a:lnB>
                    <a:solidFill>
                      <a:srgbClr val="E6ECF3">
                        <a:alpha val="100000"/>
                      </a:srgbClr>
                    </a:solidFill>
                  </a:tcPr>
                </a:tc>
                <a:extLst>
                  <a:ext uri="{0D108BD9-81ED-4DB2-BD59-A6C34878D82A}">
                    <a16:rowId xmlns:a16="http://schemas.microsoft.com/office/drawing/2014/main" val="10001"/>
                  </a:ext>
                </a:extLst>
              </a:tr>
              <a:tr h="228600">
                <a:tc>
                  <a:txBody>
                    <a:bodyPr/>
                    <a:lstStyle/>
                    <a:p>
                      <a:pPr marL="63500" marR="63500" algn="l">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HAIDA GWAII CHINOOK SALMON</a:t>
                      </a:r>
                    </a:p>
                  </a:txBody>
                  <a:tcPr marL="0" marR="0" marT="63500" marB="63500" anchor="ctr">
                    <a:lnL w="25400" cap="flat" cmpd="sng" algn="ctr">
                      <a:solidFill>
                        <a:srgbClr val="3B4A5A">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A9B1B7">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Outlook assigned but no CU specified</a:t>
                      </a:r>
                    </a:p>
                  </a:txBody>
                  <a:tcPr marL="0" marR="0" marT="63500" marB="63500" anchor="ctr">
                    <a:lnL w="12700" cap="flat" cmpd="sng" algn="ctr">
                      <a:solidFill>
                        <a:srgbClr val="FFFFFF">
                          <a:alpha val="100000"/>
                        </a:srgbClr>
                      </a:solidFill>
                      <a:prstDash val="solid"/>
                    </a:lnL>
                    <a:lnR w="12700" cap="flat" cmpd="sng" algn="ctr">
                      <a:solidFill>
                        <a:srgbClr val="FFFFFF">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tc>
                  <a:txBody>
                    <a:bodyPr/>
                    <a:lstStyle/>
                    <a:p>
                      <a:pPr marL="63500" marR="63500" algn="ctr">
                        <a:lnSpc>
                          <a:spcPct val="100000"/>
                        </a:lnSpc>
                        <a:spcBef>
                          <a:spcPts val="500"/>
                        </a:spcBef>
                        <a:spcAft>
                          <a:spcPts val="500"/>
                        </a:spcAft>
                        <a:buNone/>
                      </a:pPr>
                      <a:r>
                        <a:rPr sz="1400" b="0" i="0" u="none" strike="noStrike" cap="none">
                          <a:solidFill>
                            <a:srgbClr val="000000">
                              <a:alpha val="100000"/>
                            </a:srgbClr>
                          </a:solidFill>
                          <a:latin typeface="Arial"/>
                          <a:cs typeface="Arial"/>
                          <a:sym typeface="Arial"/>
                        </a:rPr>
                        <a:t>1</a:t>
                      </a:r>
                    </a:p>
                  </a:txBody>
                  <a:tcPr marL="0" marR="0" marT="63500" marB="63500" anchor="ctr">
                    <a:lnL w="12700" cap="flat" cmpd="sng" algn="ctr">
                      <a:solidFill>
                        <a:srgbClr val="FFFFFF">
                          <a:alpha val="100000"/>
                        </a:srgbClr>
                      </a:solidFill>
                      <a:prstDash val="solid"/>
                    </a:lnL>
                    <a:lnR w="25400" cap="flat" cmpd="sng" algn="ctr">
                      <a:solidFill>
                        <a:srgbClr val="3B4A5A">
                          <a:alpha val="100000"/>
                        </a:srgbClr>
                      </a:solidFill>
                      <a:prstDash val="solid"/>
                    </a:lnR>
                    <a:lnT w="12700" cap="flat" cmpd="sng" algn="ctr">
                      <a:solidFill>
                        <a:srgbClr val="FFFFFF">
                          <a:alpha val="100000"/>
                        </a:srgbClr>
                      </a:solidFill>
                      <a:prstDash val="solid"/>
                    </a:lnT>
                    <a:lnB w="25400" cap="flat" cmpd="sng" algn="ctr">
                      <a:solidFill>
                        <a:srgbClr val="3B4A5A">
                          <a:alpha val="100000"/>
                        </a:srgbClr>
                      </a:solidFill>
                      <a:prstDash val="solid"/>
                    </a:lnB>
                    <a:solidFill>
                      <a:srgbClr val="E6ECF3">
                        <a:alpha val="100000"/>
                      </a:srgbClr>
                    </a:solidFill>
                  </a:tcPr>
                </a:tc>
                <a:extLst>
                  <a:ext uri="{0D108BD9-81ED-4DB2-BD59-A6C34878D82A}">
                    <a16:rowId xmlns:a16="http://schemas.microsoft.com/office/drawing/2014/main" val="10002"/>
                  </a:ext>
                </a:extLst>
              </a:tr>
            </a:tbl>
          </a:graphicData>
        </a:graphic>
      </p:graphicFrame>
      <p:sp>
        <p:nvSpPr>
          <p:cNvPr id="4" name="Content Placeholder 3"/>
          <p:cNvSpPr>
            <a:spLocks noGrp="1"/>
          </p:cNvSpPr>
          <p:nvPr>
            <p:ph/>
          </p:nvPr>
        </p:nvSpPr>
        <p:spPr>
          <a:xfrm>
            <a:off x="457200" y="1078992"/>
            <a:ext cx="3840480" cy="365760"/>
          </a:xfrm>
        </p:spPr>
        <p:txBody>
          <a:bodyPr/>
          <a:lstStyle/>
          <a:p>
            <a:pPr marL="0" marR="0" algn="l">
              <a:lnSpc>
                <a:spcPct val="100000"/>
              </a:lnSpc>
              <a:spcBef>
                <a:spcPts val="0"/>
              </a:spcBef>
              <a:spcAft>
                <a:spcPts val="0"/>
              </a:spcAft>
              <a:buNone/>
            </a:pPr>
            <a:r>
              <a:rPr sz="1800" b="1" i="0" u="none" strike="noStrike" cap="none">
                <a:solidFill>
                  <a:srgbClr val="000000">
                    <a:alpha val="100000"/>
                  </a:srgbClr>
                </a:solidFill>
                <a:latin typeface="Segoe UI Semibold"/>
                <a:cs typeface="Segoe UI Semibold"/>
                <a:sym typeface="Segoe UI Semibold"/>
              </a:rPr>
              <a:t>Chinook</a:t>
            </a:r>
          </a:p>
        </p:txBody>
      </p:sp>
      <p:pic>
        <p:nvPicPr>
          <p:cNvPr id="5" name="Content Placeholder 4"/>
          <p:cNvPicPr>
            <a:picLocks noGrp="1"/>
          </p:cNvPicPr>
          <p:nvPr>
            <p:ph/>
          </p:nvPr>
        </p:nvPicPr>
        <p:blipFill>
          <a:blip r:embed="rId3"/>
          <a:stretch>
            <a:fillRect/>
          </a:stretch>
        </p:blipFill>
        <p:spPr>
          <a:xfrm>
            <a:off x="4465320" y="1078992"/>
            <a:ext cx="7269480" cy="47000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2E4007-B6DA-6254-0C95-661409315D9A}"/>
              </a:ext>
            </a:extLst>
          </p:cNvPr>
          <p:cNvSpPr>
            <a:spLocks noGrp="1"/>
          </p:cNvSpPr>
          <p:nvPr>
            <p:ph type="sldNum" sz="quarter" idx="12"/>
          </p:nvPr>
        </p:nvSpPr>
        <p:spPr/>
        <p:txBody>
          <a:bodyPr/>
          <a:lstStyle/>
          <a:p>
            <a:pPr algn="l"/>
            <a:fld id="{A3C1C3F4-7627-499B-A387-D46B6B71D0BD}" type="slidenum">
              <a:rPr lang="en-US" altLang="en-US" smtClean="0"/>
              <a:pPr algn="l"/>
              <a:t>3</a:t>
            </a:fld>
            <a:endParaRPr lang="en-US" altLang="en-US"/>
          </a:p>
        </p:txBody>
      </p:sp>
      <p:sp>
        <p:nvSpPr>
          <p:cNvPr id="3" name="Rectangle 14">
            <a:extLst>
              <a:ext uri="{FF2B5EF4-FFF2-40B4-BE49-F238E27FC236}">
                <a16:creationId xmlns:a16="http://schemas.microsoft.com/office/drawing/2014/main" id="{CAC1A76B-74B1-1750-9188-2746C271BC37}"/>
              </a:ext>
            </a:extLst>
          </p:cNvPr>
          <p:cNvSpPr/>
          <p:nvPr/>
        </p:nvSpPr>
        <p:spPr>
          <a:xfrm>
            <a:off x="0" y="2786175"/>
            <a:ext cx="6477000" cy="2712303"/>
          </a:xfrm>
          <a:prstGeom prst="rect">
            <a:avLst/>
          </a:prstGeom>
          <a:solidFill>
            <a:srgbClr val="8CA0A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13">
            <a:extLst>
              <a:ext uri="{FF2B5EF4-FFF2-40B4-BE49-F238E27FC236}">
                <a16:creationId xmlns:a16="http://schemas.microsoft.com/office/drawing/2014/main" id="{5A64498C-E5E5-5FDE-D05F-58F08164A1EA}"/>
              </a:ext>
            </a:extLst>
          </p:cNvPr>
          <p:cNvSpPr txBox="1">
            <a:spLocks/>
          </p:cNvSpPr>
          <p:nvPr/>
        </p:nvSpPr>
        <p:spPr>
          <a:xfrm>
            <a:off x="419100" y="3952516"/>
            <a:ext cx="58801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25" dirty="0">
              <a:ln w="6350">
                <a:noFill/>
              </a:ln>
              <a:solidFill>
                <a:schemeClr val="tx1"/>
              </a:solidFill>
            </a:endParaRPr>
          </a:p>
          <a:p>
            <a:r>
              <a:rPr lang="en-US" sz="1800" dirty="0">
                <a:solidFill>
                  <a:schemeClr val="tx1"/>
                </a:solidFill>
              </a:rPr>
              <a:t>This Outlook provides a categorical abundance expectation-based expert opinion as well as expected abundance for those stock units with statistical forecasts.   </a:t>
            </a:r>
          </a:p>
          <a:p>
            <a:endParaRPr lang="en-US" sz="1575" dirty="0">
              <a:ln w="6350">
                <a:noFill/>
              </a:ln>
              <a:solidFill>
                <a:schemeClr val="tx1"/>
              </a:solidFill>
            </a:endParaRPr>
          </a:p>
          <a:p>
            <a:endParaRPr lang="en-US" sz="1463" dirty="0"/>
          </a:p>
        </p:txBody>
      </p:sp>
      <p:sp>
        <p:nvSpPr>
          <p:cNvPr id="5" name="Content Placeholder 13">
            <a:extLst>
              <a:ext uri="{FF2B5EF4-FFF2-40B4-BE49-F238E27FC236}">
                <a16:creationId xmlns:a16="http://schemas.microsoft.com/office/drawing/2014/main" id="{A1C6213D-031C-849E-FA89-87A2D2679244}"/>
              </a:ext>
            </a:extLst>
          </p:cNvPr>
          <p:cNvSpPr>
            <a:spLocks noGrp="1"/>
          </p:cNvSpPr>
          <p:nvPr>
            <p:ph idx="4294967295"/>
          </p:nvPr>
        </p:nvSpPr>
        <p:spPr>
          <a:xfrm>
            <a:off x="419100" y="3015630"/>
            <a:ext cx="5702300" cy="569463"/>
          </a:xfrm>
          <a:prstGeom prst="rect">
            <a:avLst/>
          </a:prstGeom>
        </p:spPr>
        <p:txBody>
          <a:bodyPr/>
          <a:lstStyle/>
          <a:p>
            <a:pPr marL="0" indent="0">
              <a:buNone/>
            </a:pPr>
            <a:r>
              <a:rPr lang="en-US" sz="2000" dirty="0">
                <a:ln w="6350">
                  <a:noFill/>
                </a:ln>
                <a:solidFill>
                  <a:schemeClr val="tx1"/>
                </a:solidFill>
                <a:latin typeface="Segoe UI Semibold" panose="020B0702040204020203" pitchFamily="34" charset="0"/>
                <a:cs typeface="Segoe UI Semibold" panose="020B0702040204020203" pitchFamily="34" charset="0"/>
              </a:rPr>
              <a:t>The Salmon Outlook provides an estimate of expected abundance of salmon in 2025 to inform the harvest planning process.</a:t>
            </a:r>
            <a:endParaRPr lang="en-US" sz="2000" dirty="0">
              <a:ln w="6350">
                <a:noFill/>
              </a:ln>
              <a:solidFill>
                <a:schemeClr val="tx1"/>
              </a:solidFill>
            </a:endParaRPr>
          </a:p>
          <a:p>
            <a:endParaRPr lang="en-US" dirty="0"/>
          </a:p>
        </p:txBody>
      </p:sp>
      <p:sp>
        <p:nvSpPr>
          <p:cNvPr id="6" name="Content Placeholder 13">
            <a:extLst>
              <a:ext uri="{FF2B5EF4-FFF2-40B4-BE49-F238E27FC236}">
                <a16:creationId xmlns:a16="http://schemas.microsoft.com/office/drawing/2014/main" id="{3AB6B167-7D97-9E01-96B6-207245F97C8B}"/>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dirty="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dirty="0">
              <a:ln w="6350">
                <a:noFill/>
              </a:ln>
              <a:solidFill>
                <a:schemeClr val="bg1"/>
              </a:solidFill>
            </a:endParaRPr>
          </a:p>
          <a:p>
            <a:endParaRPr lang="en-US" dirty="0"/>
          </a:p>
        </p:txBody>
      </p:sp>
    </p:spTree>
    <p:extLst>
      <p:ext uri="{BB962C8B-B14F-4D97-AF65-F5344CB8AC3E}">
        <p14:creationId xmlns:p14="http://schemas.microsoft.com/office/powerpoint/2010/main" val="2367422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4</a:t>
            </a:fld>
            <a:endParaRPr lang="en-US" altLang="en-US"/>
          </a:p>
        </p:txBody>
      </p:sp>
      <p:sp>
        <p:nvSpPr>
          <p:cNvPr id="3" name="Content Placeholder 2">
            <a:extLst>
              <a:ext uri="{FF2B5EF4-FFF2-40B4-BE49-F238E27FC236}">
                <a16:creationId xmlns:a16="http://schemas.microsoft.com/office/drawing/2014/main" id="{1DF6DFD5-A08F-92ED-4230-355AFE7AE57B}"/>
              </a:ext>
            </a:extLst>
          </p:cNvPr>
          <p:cNvSpPr txBox="1">
            <a:spLocks/>
          </p:cNvSpPr>
          <p:nvPr/>
        </p:nvSpPr>
        <p:spPr>
          <a:xfrm>
            <a:off x="1067008" y="1508611"/>
            <a:ext cx="10207450" cy="3986339"/>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A salmon ‘stock management unit’ (SMU) is a ‘group of one or more conservation units (CUs) that are managed together with the objective of achieving a joint status, meaning harvest control rules would apply to the aggregate in most cases.</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Use of SMUs does not preclude considerations related to conserving CU-level diversity but rather is a practical aggregation of CUs for harvest planning and reporting purposes.  It is the scale at which harvest management plans or management and assessment procedures, are developed in Integrated Fisheries Management Plans (IFMPs)</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In many cases, elements of the Precautionary Approach are implemented at finer scales of organization within a SMU.</a:t>
            </a:r>
          </a:p>
        </p:txBody>
      </p:sp>
      <p:sp>
        <p:nvSpPr>
          <p:cNvPr id="4" name="Title 1">
            <a:extLst>
              <a:ext uri="{FF2B5EF4-FFF2-40B4-BE49-F238E27FC236}">
                <a16:creationId xmlns:a16="http://schemas.microsoft.com/office/drawing/2014/main" id="{854209C4-65A0-F779-24C2-299481AFEEA1}"/>
              </a:ext>
            </a:extLst>
          </p:cNvPr>
          <p:cNvSpPr txBox="1">
            <a:spLocks/>
          </p:cNvSpPr>
          <p:nvPr/>
        </p:nvSpPr>
        <p:spPr>
          <a:xfrm>
            <a:off x="1067008" y="1037123"/>
            <a:ext cx="50289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Stock Management Units</a:t>
            </a:r>
          </a:p>
        </p:txBody>
      </p:sp>
      <p:sp>
        <p:nvSpPr>
          <p:cNvPr id="5" name="Content Placeholder 13">
            <a:extLst>
              <a:ext uri="{FF2B5EF4-FFF2-40B4-BE49-F238E27FC236}">
                <a16:creationId xmlns:a16="http://schemas.microsoft.com/office/drawing/2014/main" id="{87CD96E4-C84F-9692-BBD6-47A6EEAF2FA1}"/>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576139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5</a:t>
            </a:fld>
            <a:endParaRPr lang="en-US" altLang="en-US"/>
          </a:p>
        </p:txBody>
      </p:sp>
      <p:sp>
        <p:nvSpPr>
          <p:cNvPr id="3" name="Content Placeholder 2">
            <a:extLst>
              <a:ext uri="{FF2B5EF4-FFF2-40B4-BE49-F238E27FC236}">
                <a16:creationId xmlns:a16="http://schemas.microsoft.com/office/drawing/2014/main" id="{9EEC5749-EC74-B012-5039-08961CC9678C}"/>
              </a:ext>
            </a:extLst>
          </p:cNvPr>
          <p:cNvSpPr txBox="1">
            <a:spLocks/>
          </p:cNvSpPr>
          <p:nvPr/>
        </p:nvSpPr>
        <p:spPr>
          <a:xfrm>
            <a:off x="1067008" y="1666843"/>
            <a:ext cx="10311145" cy="3103073"/>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The purpose of a stock forecast or outlook is to provide information to harvest managers to potentially adjust harvest plans according to the expected stock abundance.  </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Where biological benchmarks and/or limit reference points are defined for CUs or SMUs, they are noted in the final Outlook document.  Similarly, if  management targets are in place they are identified.  </a:t>
            </a:r>
          </a:p>
          <a:p>
            <a:pPr>
              <a:lnSpc>
                <a:spcPct val="90000"/>
              </a:lnSpc>
              <a:spcBef>
                <a:spcPts val="1000"/>
              </a:spcBef>
              <a:spcAft>
                <a:spcPts val="1000"/>
              </a:spcAft>
            </a:pPr>
            <a:r>
              <a:rPr lang="en-US" sz="2000">
                <a:latin typeface="Segoe UI Semilight" panose="020B0402040204020203" pitchFamily="34" charset="0"/>
                <a:cs typeface="Segoe UI Semilight" panose="020B0402040204020203" pitchFamily="34" charset="0"/>
              </a:rPr>
              <a:t>Lack of these references is a gap, and work is on-going to develop methods and complete the analyses to define these references. </a:t>
            </a:r>
          </a:p>
        </p:txBody>
      </p:sp>
      <p:sp>
        <p:nvSpPr>
          <p:cNvPr id="4" name="Title 1">
            <a:extLst>
              <a:ext uri="{FF2B5EF4-FFF2-40B4-BE49-F238E27FC236}">
                <a16:creationId xmlns:a16="http://schemas.microsoft.com/office/drawing/2014/main" id="{48B44911-F416-720E-437C-2F3A11B3AED7}"/>
              </a:ext>
            </a:extLst>
          </p:cNvPr>
          <p:cNvSpPr txBox="1">
            <a:spLocks/>
          </p:cNvSpPr>
          <p:nvPr/>
        </p:nvSpPr>
        <p:spPr>
          <a:xfrm>
            <a:off x="1067008" y="1037123"/>
            <a:ext cx="75181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Biological and Management References</a:t>
            </a:r>
          </a:p>
        </p:txBody>
      </p:sp>
      <p:sp>
        <p:nvSpPr>
          <p:cNvPr id="5" name="Content Placeholder 13">
            <a:extLst>
              <a:ext uri="{FF2B5EF4-FFF2-40B4-BE49-F238E27FC236}">
                <a16:creationId xmlns:a16="http://schemas.microsoft.com/office/drawing/2014/main" id="{FE0F6370-C816-4F2C-092B-1C5ACB8FC190}"/>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237818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6</a:t>
            </a:fld>
            <a:endParaRPr lang="en-US" altLang="en-US"/>
          </a:p>
        </p:txBody>
      </p:sp>
      <p:pic>
        <p:nvPicPr>
          <p:cNvPr id="3" name="Picture 4" descr="Benchmarks and biological status zones to be determined for each CU">
            <a:extLst>
              <a:ext uri="{FF2B5EF4-FFF2-40B4-BE49-F238E27FC236}">
                <a16:creationId xmlns:a16="http://schemas.microsoft.com/office/drawing/2014/main" id="{B8FFA024-945B-00B1-47B0-BE7BA4B4D2ED}"/>
              </a:ext>
            </a:extLst>
          </p:cNvPr>
          <p:cNvPicPr/>
          <p:nvPr/>
        </p:nvPicPr>
        <p:blipFill rotWithShape="1">
          <a:blip r:embed="rId2">
            <a:extLst>
              <a:ext uri="{28A0092B-C50C-407E-A947-70E740481C1C}">
                <a14:useLocalDpi xmlns:a14="http://schemas.microsoft.com/office/drawing/2010/main" val="0"/>
              </a:ext>
            </a:extLst>
          </a:blip>
          <a:srcRect t="17362"/>
          <a:stretch/>
        </p:blipFill>
        <p:spPr bwMode="auto">
          <a:xfrm>
            <a:off x="2475982" y="2087631"/>
            <a:ext cx="7240033" cy="3455471"/>
          </a:xfrm>
          <a:prstGeom prst="rect">
            <a:avLst/>
          </a:prstGeom>
          <a:noFill/>
          <a:ln>
            <a:noFill/>
          </a:ln>
          <a:extLst>
            <a:ext uri="{53640926-AAD7-44D8-BBD7-CCE9431645EC}">
              <a14:shadowObscured xmlns:a14="http://schemas.microsoft.com/office/drawing/2010/main"/>
            </a:ext>
          </a:extLst>
        </p:spPr>
      </p:pic>
      <p:sp>
        <p:nvSpPr>
          <p:cNvPr id="4" name="Title 1">
            <a:extLst>
              <a:ext uri="{FF2B5EF4-FFF2-40B4-BE49-F238E27FC236}">
                <a16:creationId xmlns:a16="http://schemas.microsoft.com/office/drawing/2014/main" id="{6CB1CEE1-5EA3-CFC3-A56D-98CDA9934814}"/>
              </a:ext>
            </a:extLst>
          </p:cNvPr>
          <p:cNvSpPr txBox="1">
            <a:spLocks/>
          </p:cNvSpPr>
          <p:nvPr/>
        </p:nvSpPr>
        <p:spPr>
          <a:xfrm>
            <a:off x="461818" y="1065516"/>
            <a:ext cx="11268363" cy="111367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For implementation of the Wild Salmon Policy, the status of salmon Conservation Units (CU) is assessed against ‘biological benchmarks’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5" name="Content Placeholder 13">
            <a:extLst>
              <a:ext uri="{FF2B5EF4-FFF2-40B4-BE49-F238E27FC236}">
                <a16:creationId xmlns:a16="http://schemas.microsoft.com/office/drawing/2014/main" id="{5B31DE45-2951-9D09-9DA4-648A82C8E5E6}"/>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1004372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611850-0A67-2FA0-20C1-71D1509E91ED}"/>
              </a:ext>
            </a:extLst>
          </p:cNvPr>
          <p:cNvSpPr>
            <a:spLocks noGrp="1"/>
          </p:cNvSpPr>
          <p:nvPr>
            <p:ph type="sldNum" sz="quarter" idx="12"/>
          </p:nvPr>
        </p:nvSpPr>
        <p:spPr/>
        <p:txBody>
          <a:bodyPr/>
          <a:lstStyle/>
          <a:p>
            <a:pPr algn="l"/>
            <a:fld id="{A3C1C3F4-7627-499B-A387-D46B6B71D0BD}" type="slidenum">
              <a:rPr lang="en-US" altLang="en-US" smtClean="0"/>
              <a:pPr algn="l"/>
              <a:t>7</a:t>
            </a:fld>
            <a:endParaRPr lang="en-US" altLang="en-US"/>
          </a:p>
        </p:txBody>
      </p:sp>
      <p:pic>
        <p:nvPicPr>
          <p:cNvPr id="3" name="Picture 4" descr="Reference Points and Stock Status Zones"/>
          <p:cNvPicPr/>
          <p:nvPr/>
        </p:nvPicPr>
        <p:blipFill>
          <a:blip r:embed="rId2">
            <a:extLst>
              <a:ext uri="{28A0092B-C50C-407E-A947-70E740481C1C}">
                <a14:useLocalDpi xmlns:a14="http://schemas.microsoft.com/office/drawing/2010/main" val="0"/>
              </a:ext>
            </a:extLst>
          </a:blip>
          <a:srcRect/>
          <a:stretch>
            <a:fillRect/>
          </a:stretch>
        </p:blipFill>
        <p:spPr bwMode="auto">
          <a:xfrm>
            <a:off x="3448312" y="1918194"/>
            <a:ext cx="5295373" cy="404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5EA47C58-B4BB-E7E9-4D03-9DADF4720161}"/>
              </a:ext>
            </a:extLst>
          </p:cNvPr>
          <p:cNvSpPr txBox="1">
            <a:spLocks/>
          </p:cNvSpPr>
          <p:nvPr/>
        </p:nvSpPr>
        <p:spPr>
          <a:xfrm>
            <a:off x="2153668" y="890964"/>
            <a:ext cx="7884663" cy="111367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DFO’s general ‘Precautionary Approach’ </a:t>
            </a:r>
          </a:p>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For harvest management:</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5" name="Content Placeholder 13">
            <a:extLst>
              <a:ext uri="{FF2B5EF4-FFF2-40B4-BE49-F238E27FC236}">
                <a16:creationId xmlns:a16="http://schemas.microsoft.com/office/drawing/2014/main" id="{F74B56E6-E55C-036D-16B1-D79A9E95C0FB}"/>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017908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611850-0A67-2FA0-20C1-71D1509E91ED}"/>
              </a:ext>
            </a:extLst>
          </p:cNvPr>
          <p:cNvSpPr>
            <a:spLocks noGrp="1"/>
          </p:cNvSpPr>
          <p:nvPr>
            <p:ph type="sldNum" sz="quarter" idx="12"/>
          </p:nvPr>
        </p:nvSpPr>
        <p:spPr/>
        <p:txBody>
          <a:bodyPr/>
          <a:lstStyle/>
          <a:p>
            <a:pPr algn="l"/>
            <a:fld id="{A3C1C3F4-7627-499B-A387-D46B6B71D0BD}" type="slidenum">
              <a:rPr lang="en-US" altLang="en-US" smtClean="0"/>
              <a:pPr algn="l"/>
              <a:t>8</a:t>
            </a:fld>
            <a:endParaRPr lang="en-US" altLang="en-US"/>
          </a:p>
        </p:txBody>
      </p:sp>
      <p:sp>
        <p:nvSpPr>
          <p:cNvPr id="3" name="Title 1">
            <a:extLst>
              <a:ext uri="{FF2B5EF4-FFF2-40B4-BE49-F238E27FC236}">
                <a16:creationId xmlns:a16="http://schemas.microsoft.com/office/drawing/2014/main" id="{5EA47C58-B4BB-E7E9-4D03-9DADF4720161}"/>
              </a:ext>
            </a:extLst>
          </p:cNvPr>
          <p:cNvSpPr txBox="1">
            <a:spLocks/>
          </p:cNvSpPr>
          <p:nvPr/>
        </p:nvSpPr>
        <p:spPr>
          <a:xfrm>
            <a:off x="-1283087" y="903665"/>
            <a:ext cx="7899394" cy="645736"/>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Outlook Categories</a:t>
            </a:r>
            <a:endParaRPr lang="en-CA" altLang="en-US" sz="3000" spc="-85">
              <a:ln w="6350">
                <a:noFill/>
              </a:ln>
              <a:solidFill>
                <a:schemeClr val="tx1">
                  <a:lumMod val="95000"/>
                  <a:lumOff val="5000"/>
                </a:schemeClr>
              </a:solidFill>
              <a:effectLst/>
              <a:ea typeface="ヒラギノ角ゴ Pro W3" pitchFamily="127" charset="-128"/>
            </a:endParaRPr>
          </a:p>
        </p:txBody>
      </p:sp>
      <p:graphicFrame>
        <p:nvGraphicFramePr>
          <p:cNvPr id="4" name="Table 8"/>
          <p:cNvGraphicFramePr>
            <a:graphicFrameLocks noGrp="1"/>
          </p:cNvGraphicFramePr>
          <p:nvPr>
            <p:extLst>
              <p:ext uri="{D42A27DB-BD31-4B8C-83A1-F6EECF244321}">
                <p14:modId xmlns:p14="http://schemas.microsoft.com/office/powerpoint/2010/main" val="3371358507"/>
              </p:ext>
            </p:extLst>
          </p:nvPr>
        </p:nvGraphicFramePr>
        <p:xfrm>
          <a:off x="1117213" y="1587502"/>
          <a:ext cx="9987561" cy="3962399"/>
        </p:xfrm>
        <a:graphic>
          <a:graphicData uri="http://schemas.openxmlformats.org/drawingml/2006/table">
            <a:tbl>
              <a:tblPr firstRow="1" firstCol="1" bandRow="1">
                <a:tableStyleId>{5C22544A-7EE6-4342-B048-85BDC9FD1C3A}</a:tableStyleId>
              </a:tblPr>
              <a:tblGrid>
                <a:gridCol w="1660773">
                  <a:extLst>
                    <a:ext uri="{9D8B030D-6E8A-4147-A177-3AD203B41FA5}">
                      <a16:colId xmlns:a16="http://schemas.microsoft.com/office/drawing/2014/main" val="138772484"/>
                    </a:ext>
                  </a:extLst>
                </a:gridCol>
                <a:gridCol w="2210549">
                  <a:extLst>
                    <a:ext uri="{9D8B030D-6E8A-4147-A177-3AD203B41FA5}">
                      <a16:colId xmlns:a16="http://schemas.microsoft.com/office/drawing/2014/main" val="1076172864"/>
                    </a:ext>
                  </a:extLst>
                </a:gridCol>
                <a:gridCol w="2096013">
                  <a:extLst>
                    <a:ext uri="{9D8B030D-6E8A-4147-A177-3AD203B41FA5}">
                      <a16:colId xmlns:a16="http://schemas.microsoft.com/office/drawing/2014/main" val="986120193"/>
                    </a:ext>
                  </a:extLst>
                </a:gridCol>
                <a:gridCol w="1967162">
                  <a:extLst>
                    <a:ext uri="{9D8B030D-6E8A-4147-A177-3AD203B41FA5}">
                      <a16:colId xmlns:a16="http://schemas.microsoft.com/office/drawing/2014/main" val="401176829"/>
                    </a:ext>
                  </a:extLst>
                </a:gridCol>
                <a:gridCol w="2053064">
                  <a:extLst>
                    <a:ext uri="{9D8B030D-6E8A-4147-A177-3AD203B41FA5}">
                      <a16:colId xmlns:a16="http://schemas.microsoft.com/office/drawing/2014/main" val="1798188629"/>
                    </a:ext>
                  </a:extLst>
                </a:gridCol>
              </a:tblGrid>
              <a:tr h="580496">
                <a:tc rowSpan="2">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Outlook </a:t>
                      </a:r>
                    </a:p>
                    <a:p>
                      <a:pPr algn="ctr">
                        <a:spcAft>
                          <a:spcPts val="0"/>
                        </a:spcAft>
                      </a:pPr>
                      <a:r>
                        <a:rPr lang="en-CA" sz="1200">
                          <a:effectLst/>
                          <a:latin typeface="Segoe UI Semibold" panose="020B0702040204020203" pitchFamily="34" charset="0"/>
                          <a:cs typeface="Segoe UI Semibold" panose="020B0702040204020203" pitchFamily="34" charset="0"/>
                        </a:rPr>
                        <a:t>Category</a:t>
                      </a:r>
                    </a:p>
                  </a:txBody>
                  <a:tcPr marL="87407" marR="87407" marT="43703" marB="43703" anchor="ctr">
                    <a:solidFill>
                      <a:srgbClr val="456B87"/>
                    </a:solidFill>
                  </a:tcPr>
                </a:tc>
                <a:tc gridSpan="2">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CUs or SMUs with references</a:t>
                      </a:r>
                    </a:p>
                  </a:txBody>
                  <a:tcPr marL="87407" marR="87407" marT="43703" marB="43703" anchor="ctr">
                    <a:solidFill>
                      <a:srgbClr val="456B87"/>
                    </a:solidFill>
                  </a:tcPr>
                </a:tc>
                <a:tc hMerge="1">
                  <a:txBody>
                    <a:bodyPr/>
                    <a:lstStyle/>
                    <a:p>
                      <a:endParaRPr lang="en-CA"/>
                    </a:p>
                  </a:txBody>
                  <a:tcPr/>
                </a:tc>
                <a:tc gridSpan="2">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Data Limited CUs or SMUs</a:t>
                      </a:r>
                    </a:p>
                  </a:txBody>
                  <a:tcPr marL="87407" marR="87407" marT="43703" marB="43703" anchor="ctr">
                    <a:solidFill>
                      <a:srgbClr val="456B87"/>
                    </a:solidFill>
                  </a:tcPr>
                </a:tc>
                <a:tc hMerge="1">
                  <a:txBody>
                    <a:bodyPr/>
                    <a:lstStyle/>
                    <a:p>
                      <a:endParaRPr lang="en-CA"/>
                    </a:p>
                  </a:txBody>
                  <a:tcPr/>
                </a:tc>
                <a:extLst>
                  <a:ext uri="{0D108BD9-81ED-4DB2-BD59-A6C34878D82A}">
                    <a16:rowId xmlns:a16="http://schemas.microsoft.com/office/drawing/2014/main" val="1906676828"/>
                  </a:ext>
                </a:extLst>
              </a:tr>
              <a:tr h="623209">
                <a:tc vMerge="1">
                  <a:txBody>
                    <a:bodyPr/>
                    <a:lstStyle/>
                    <a:p>
                      <a:endParaRPr lang="en-CA"/>
                    </a:p>
                  </a:txBody>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Wild Salmon </a:t>
                      </a:r>
                    </a:p>
                    <a:p>
                      <a:pPr algn="ctr">
                        <a:spcAft>
                          <a:spcPts val="0"/>
                        </a:spcAft>
                      </a:pPr>
                      <a:r>
                        <a:rPr lang="en-CA" sz="1100" b="1">
                          <a:effectLst/>
                          <a:latin typeface="Segoe UI Semibold" panose="020B0702040204020203" pitchFamily="34" charset="0"/>
                          <a:cs typeface="Segoe UI Semibold" panose="020B0702040204020203" pitchFamily="34" charset="0"/>
                        </a:rPr>
                        <a:t>Policy (CU Level)</a:t>
                      </a:r>
                    </a:p>
                  </a:txBody>
                  <a:tcPr marL="57552" marR="57552" marT="0" marB="0" anchor="ctr">
                    <a:solidFill>
                      <a:srgbClr val="B3C1CD"/>
                    </a:solidFill>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Precautionary Approach </a:t>
                      </a:r>
                    </a:p>
                    <a:p>
                      <a:pPr algn="ctr">
                        <a:spcAft>
                          <a:spcPts val="0"/>
                        </a:spcAft>
                      </a:pPr>
                      <a:r>
                        <a:rPr lang="en-CA" sz="1100" b="1">
                          <a:effectLst/>
                          <a:latin typeface="Segoe UI Semibold" panose="020B0702040204020203" pitchFamily="34" charset="0"/>
                          <a:cs typeface="Segoe UI Semibold" panose="020B0702040204020203" pitchFamily="34" charset="0"/>
                        </a:rPr>
                        <a:t>(SMU Level)</a:t>
                      </a:r>
                    </a:p>
                  </a:txBody>
                  <a:tcPr marL="57552" marR="57552" marT="0" marB="0" anchor="ctr">
                    <a:solidFill>
                      <a:srgbClr val="B3C1CD"/>
                    </a:solidFill>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Category </a:t>
                      </a:r>
                    </a:p>
                    <a:p>
                      <a:pPr algn="ctr">
                        <a:spcAft>
                          <a:spcPts val="0"/>
                        </a:spcAft>
                      </a:pPr>
                      <a:r>
                        <a:rPr lang="en-CA" sz="1100" b="1">
                          <a:effectLst/>
                          <a:latin typeface="Segoe UI Semibold" panose="020B0702040204020203" pitchFamily="34" charset="0"/>
                          <a:cs typeface="Segoe UI Semibold" panose="020B0702040204020203" pitchFamily="34" charset="0"/>
                        </a:rPr>
                        <a:t>Definition</a:t>
                      </a:r>
                    </a:p>
                  </a:txBody>
                  <a:tcPr marL="57552" marR="57552" marT="0" marB="0" anchor="ctr">
                    <a:solidFill>
                      <a:srgbClr val="B3C1CD"/>
                    </a:solidFill>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Expected spawning abundance</a:t>
                      </a:r>
                    </a:p>
                  </a:txBody>
                  <a:tcPr marL="57552" marR="57552" marT="0" marB="0" anchor="ctr">
                    <a:solidFill>
                      <a:srgbClr val="B3C1CD"/>
                    </a:solidFill>
                  </a:tcPr>
                </a:tc>
                <a:extLst>
                  <a:ext uri="{0D108BD9-81ED-4DB2-BD59-A6C34878D82A}">
                    <a16:rowId xmlns:a16="http://schemas.microsoft.com/office/drawing/2014/main" val="691355095"/>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1</a:t>
                      </a:r>
                    </a:p>
                  </a:txBody>
                  <a:tcPr marL="57552" marR="57552" marT="0" marB="0" anchor="ctr">
                    <a:solidFill>
                      <a:srgbClr val="456B8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Red Zone </a:t>
                      </a:r>
                    </a:p>
                    <a:p>
                      <a:pPr algn="ctr">
                        <a:spcAft>
                          <a:spcPts val="0"/>
                        </a:spcAft>
                      </a:pPr>
                      <a:r>
                        <a:rPr lang="en-CA" sz="1100">
                          <a:effectLst/>
                          <a:latin typeface="Segoe UI Semilight" panose="020B0402040204020203" pitchFamily="34" charset="0"/>
                          <a:cs typeface="Segoe UI Semilight" panose="020B0402040204020203" pitchFamily="34" charset="0"/>
                        </a:rPr>
                        <a:t>(i.e. below the LBB)</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Critical Zone </a:t>
                      </a:r>
                    </a:p>
                    <a:p>
                      <a:pPr algn="ctr">
                        <a:spcAft>
                          <a:spcPts val="0"/>
                        </a:spcAft>
                      </a:pPr>
                      <a:r>
                        <a:rPr lang="en-CA" sz="1100">
                          <a:effectLst/>
                          <a:latin typeface="Segoe UI Semilight" panose="020B0402040204020203" pitchFamily="34" charset="0"/>
                          <a:cs typeface="Segoe UI Semilight" panose="020B0402040204020203" pitchFamily="34" charset="0"/>
                        </a:rPr>
                        <a:t>(i.e. below the LRP)</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Well below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&lt;25</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770684167"/>
                  </a:ext>
                </a:extLst>
              </a:tr>
              <a:tr h="685577">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2</a:t>
                      </a:r>
                    </a:p>
                  </a:txBody>
                  <a:tcPr marL="57552" marR="57552" marT="0" marB="0" anchor="ctr">
                    <a:solidFill>
                      <a:srgbClr val="456B8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Amber Zone </a:t>
                      </a:r>
                    </a:p>
                    <a:p>
                      <a:pPr algn="ctr">
                        <a:spcAft>
                          <a:spcPts val="0"/>
                        </a:spcAft>
                      </a:pPr>
                      <a:r>
                        <a:rPr lang="en-CA" sz="1100">
                          <a:effectLst/>
                          <a:latin typeface="Segoe UI Semilight" panose="020B0402040204020203" pitchFamily="34" charset="0"/>
                          <a:cs typeface="Segoe UI Semilight" panose="020B0402040204020203" pitchFamily="34" charset="0"/>
                        </a:rPr>
                        <a:t>(i.e. below the LBB, below the UBB)</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Cautious Zone </a:t>
                      </a:r>
                    </a:p>
                    <a:p>
                      <a:pPr algn="ctr">
                        <a:spcAft>
                          <a:spcPts val="0"/>
                        </a:spcAft>
                      </a:pPr>
                      <a:r>
                        <a:rPr lang="en-CA" sz="1100">
                          <a:effectLst/>
                          <a:latin typeface="Segoe UI Semilight" panose="020B0402040204020203" pitchFamily="34" charset="0"/>
                          <a:cs typeface="Segoe UI Semilight" panose="020B0402040204020203" pitchFamily="34" charset="0"/>
                        </a:rPr>
                        <a:t>(i.e. above the LRP </a:t>
                      </a:r>
                    </a:p>
                    <a:p>
                      <a:pPr algn="ctr">
                        <a:spcAft>
                          <a:spcPts val="0"/>
                        </a:spcAft>
                      </a:pPr>
                      <a:r>
                        <a:rPr lang="en-CA" sz="1100">
                          <a:effectLst/>
                          <a:latin typeface="Segoe UI Semilight" panose="020B0402040204020203" pitchFamily="34" charset="0"/>
                          <a:cs typeface="Segoe UI Semilight" panose="020B0402040204020203" pitchFamily="34" charset="0"/>
                        </a:rPr>
                        <a:t>below the USR)</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Below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25 to 40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1735382910"/>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3</a:t>
                      </a:r>
                    </a:p>
                  </a:txBody>
                  <a:tcPr marL="57552" marR="57552" marT="0" marB="0" anchor="ctr">
                    <a:solidFill>
                      <a:srgbClr val="456B8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Green Zone </a:t>
                      </a:r>
                    </a:p>
                    <a:p>
                      <a:pPr algn="ctr">
                        <a:spcAft>
                          <a:spcPts val="0"/>
                        </a:spcAft>
                      </a:pPr>
                      <a:r>
                        <a:rPr lang="en-CA" sz="1100">
                          <a:effectLst/>
                          <a:latin typeface="Segoe UI Semilight" panose="020B0402040204020203" pitchFamily="34" charset="0"/>
                          <a:cs typeface="Segoe UI Semilight" panose="020B0402040204020203" pitchFamily="34" charset="0"/>
                        </a:rPr>
                        <a:t>(i.e. above the UBB)</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Healthy Zone </a:t>
                      </a:r>
                    </a:p>
                    <a:p>
                      <a:pPr algn="ctr">
                        <a:spcAft>
                          <a:spcPts val="0"/>
                        </a:spcAft>
                      </a:pPr>
                      <a:r>
                        <a:rPr lang="en-CA" sz="1100">
                          <a:effectLst/>
                          <a:latin typeface="Segoe UI Semilight" panose="020B0402040204020203" pitchFamily="34" charset="0"/>
                          <a:cs typeface="Segoe UI Semilight" panose="020B0402040204020203" pitchFamily="34" charset="0"/>
                        </a:rPr>
                        <a:t>(i.e. above the USR)</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Near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40 to 60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1080579580"/>
                  </a:ext>
                </a:extLst>
              </a:tr>
              <a:tr h="524442">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4</a:t>
                      </a:r>
                    </a:p>
                  </a:txBody>
                  <a:tcPr marL="57552" marR="57552" marT="0" marB="0" anchor="ctr">
                    <a:solidFill>
                      <a:srgbClr val="456B8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Green Zone </a:t>
                      </a:r>
                    </a:p>
                    <a:p>
                      <a:pPr algn="ctr">
                        <a:spcAft>
                          <a:spcPts val="0"/>
                        </a:spcAft>
                      </a:pPr>
                      <a:r>
                        <a:rPr lang="en-CA" sz="1100">
                          <a:effectLst/>
                          <a:latin typeface="Segoe UI Semilight" panose="020B0402040204020203" pitchFamily="34" charset="0"/>
                          <a:cs typeface="Segoe UI Semilight" panose="020B0402040204020203" pitchFamily="34" charset="0"/>
                        </a:rPr>
                        <a:t>(i.e. at or above the TRP)</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Healthy Zone </a:t>
                      </a:r>
                    </a:p>
                    <a:p>
                      <a:pPr algn="ctr">
                        <a:spcAft>
                          <a:spcPts val="0"/>
                        </a:spcAft>
                      </a:pPr>
                      <a:r>
                        <a:rPr lang="en-CA" sz="1100">
                          <a:effectLst/>
                          <a:latin typeface="Segoe UI Semilight" panose="020B0402040204020203" pitchFamily="34" charset="0"/>
                          <a:cs typeface="Segoe UI Semilight" panose="020B0402040204020203" pitchFamily="34" charset="0"/>
                        </a:rPr>
                        <a:t>(i.e. at or above the TRP)</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Abundant</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&gt;60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2221204773"/>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Data Deficient</a:t>
                      </a:r>
                    </a:p>
                  </a:txBody>
                  <a:tcPr marL="57552" marR="57552" marT="0" marB="0" anchor="ctr">
                    <a:solidFill>
                      <a:srgbClr val="456B8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 </a:t>
                      </a:r>
                    </a:p>
                  </a:txBody>
                  <a:tcPr marL="57552" marR="57552" marT="0" marB="0" anchor="ct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 </a:t>
                      </a:r>
                    </a:p>
                  </a:txBody>
                  <a:tcPr marL="57552" marR="57552" marT="0" marB="0" anchor="ct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Insufficient </a:t>
                      </a:r>
                    </a:p>
                    <a:p>
                      <a:pPr algn="ctr">
                        <a:spcAft>
                          <a:spcPts val="0"/>
                        </a:spcAft>
                      </a:pPr>
                      <a:r>
                        <a:rPr lang="en-CA" sz="1100">
                          <a:effectLst/>
                          <a:latin typeface="Segoe UI Semilight" panose="020B0402040204020203" pitchFamily="34" charset="0"/>
                          <a:cs typeface="Segoe UI Semilight" panose="020B0402040204020203" pitchFamily="34" charset="0"/>
                        </a:rPr>
                        <a:t>information</a:t>
                      </a:r>
                    </a:p>
                  </a:txBody>
                  <a:tcPr marL="57552" marR="57552" marT="0" marB="0" anchor="ct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Unknown</a:t>
                      </a:r>
                    </a:p>
                  </a:txBody>
                  <a:tcPr marL="57552" marR="57552" marT="0" marB="0" anchor="ctr"/>
                </a:tc>
                <a:extLst>
                  <a:ext uri="{0D108BD9-81ED-4DB2-BD59-A6C34878D82A}">
                    <a16:rowId xmlns:a16="http://schemas.microsoft.com/office/drawing/2014/main" val="294471754"/>
                  </a:ext>
                </a:extLst>
              </a:tr>
            </a:tbl>
          </a:graphicData>
        </a:graphic>
      </p:graphicFrame>
      <p:sp>
        <p:nvSpPr>
          <p:cNvPr id="5" name="Content Placeholder 13">
            <a:extLst>
              <a:ext uri="{FF2B5EF4-FFF2-40B4-BE49-F238E27FC236}">
                <a16:creationId xmlns:a16="http://schemas.microsoft.com/office/drawing/2014/main" id="{1229E897-94C6-566E-456E-5FB0ED20C669}"/>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59436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a:spLocks noGrp="1"/>
          </p:cNvSpPr>
          <p:nvPr>
            <p:ph type="sldNum" sz="quarter" idx="12"/>
          </p:nvPr>
        </p:nvSpPr>
        <p:spPr/>
        <p:txBody>
          <a:bodyPr/>
          <a:lstStyle/>
          <a:p>
            <a:pPr algn="l"/>
            <a:fld id="{78075564-AF6E-40FC-905A-F6C5E8D29614}" type="slidenum">
              <a:rPr lang="en-US" altLang="en-US" smtClean="0"/>
              <a:pPr algn="l"/>
              <a:t>9</a:t>
            </a:fld>
            <a:endParaRPr lang="en-US" altLang="en-US"/>
          </a:p>
        </p:txBody>
      </p:sp>
      <p:sp>
        <p:nvSpPr>
          <p:cNvPr id="3" name="Title 1">
            <a:extLst>
              <a:ext uri="{FF2B5EF4-FFF2-40B4-BE49-F238E27FC236}">
                <a16:creationId xmlns:a16="http://schemas.microsoft.com/office/drawing/2014/main" id="{A2509A7D-1C92-C321-E04F-3717690CD536}"/>
              </a:ext>
            </a:extLst>
          </p:cNvPr>
          <p:cNvSpPr txBox="1">
            <a:spLocks/>
          </p:cNvSpPr>
          <p:nvPr/>
        </p:nvSpPr>
        <p:spPr>
          <a:xfrm>
            <a:off x="419100" y="2235421"/>
            <a:ext cx="242570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Contributors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4" name="Rectangle 15">
            <a:extLst>
              <a:ext uri="{FF2B5EF4-FFF2-40B4-BE49-F238E27FC236}">
                <a16:creationId xmlns:a16="http://schemas.microsoft.com/office/drawing/2014/main" id="{B13BC51B-18A9-72F9-7806-ED19E8DC5BA3}"/>
              </a:ext>
            </a:extLst>
          </p:cNvPr>
          <p:cNvSpPr/>
          <p:nvPr/>
        </p:nvSpPr>
        <p:spPr>
          <a:xfrm>
            <a:off x="0" y="2868471"/>
            <a:ext cx="6705600" cy="2712303"/>
          </a:xfrm>
          <a:prstGeom prst="rect">
            <a:avLst/>
          </a:prstGeom>
          <a:solidFill>
            <a:srgbClr val="8CA0A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13">
            <a:extLst>
              <a:ext uri="{FF2B5EF4-FFF2-40B4-BE49-F238E27FC236}">
                <a16:creationId xmlns:a16="http://schemas.microsoft.com/office/drawing/2014/main" id="{986A27C6-58B8-92D0-204D-03D74379A316}"/>
              </a:ext>
            </a:extLst>
          </p:cNvPr>
          <p:cNvSpPr txBox="1">
            <a:spLocks/>
          </p:cNvSpPr>
          <p:nvPr/>
        </p:nvSpPr>
        <p:spPr>
          <a:xfrm>
            <a:off x="419100" y="3930292"/>
            <a:ext cx="60325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25">
              <a:ln w="6350">
                <a:noFill/>
              </a:ln>
              <a:solidFill>
                <a:schemeClr val="tx1"/>
              </a:solidFill>
            </a:endParaRPr>
          </a:p>
          <a:p>
            <a:r>
              <a:rPr lang="en-US" sz="1800">
                <a:solidFill>
                  <a:schemeClr val="tx1"/>
                </a:solidFill>
              </a:rPr>
              <a:t>Much of the data and information used to create outlooks, status assessments and forecasts, is generated through collaborative programs involving First Nations and other stakeholders and stewardship groups.</a:t>
            </a:r>
          </a:p>
          <a:p>
            <a:endParaRPr lang="en-US" sz="1575">
              <a:ln w="6350">
                <a:noFill/>
              </a:ln>
              <a:solidFill>
                <a:schemeClr val="tx1"/>
              </a:solidFill>
            </a:endParaRPr>
          </a:p>
          <a:p>
            <a:endParaRPr lang="en-US" sz="1463"/>
          </a:p>
        </p:txBody>
      </p:sp>
      <p:sp>
        <p:nvSpPr>
          <p:cNvPr id="6" name="Content Placeholder 13">
            <a:extLst>
              <a:ext uri="{FF2B5EF4-FFF2-40B4-BE49-F238E27FC236}">
                <a16:creationId xmlns:a16="http://schemas.microsoft.com/office/drawing/2014/main" id="{FC743048-7B89-C59A-F365-CB76C965ACCF}"/>
              </a:ext>
            </a:extLst>
          </p:cNvPr>
          <p:cNvSpPr txBox="1">
            <a:spLocks/>
          </p:cNvSpPr>
          <p:nvPr/>
        </p:nvSpPr>
        <p:spPr>
          <a:xfrm>
            <a:off x="419100" y="3047126"/>
            <a:ext cx="5765800" cy="569463"/>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None/>
            </a:pPr>
            <a:r>
              <a:rPr lang="en-US" sz="2000">
                <a:ln w="6350">
                  <a:noFill/>
                </a:ln>
                <a:solidFill>
                  <a:schemeClr val="tx1"/>
                </a:solidFill>
                <a:latin typeface="Segoe UI Semibold" panose="020B0702040204020203" pitchFamily="34" charset="0"/>
                <a:cs typeface="Segoe UI Semibold" panose="020B0702040204020203" pitchFamily="34" charset="0"/>
              </a:rPr>
              <a:t>The Outlook document reflects the contribution and work of many stock assessment biologists across the region.</a:t>
            </a:r>
          </a:p>
          <a:p>
            <a:endParaRPr lang="en-US"/>
          </a:p>
        </p:txBody>
      </p:sp>
      <p:sp>
        <p:nvSpPr>
          <p:cNvPr id="7" name="Content Placeholder 13">
            <a:extLst>
              <a:ext uri="{FF2B5EF4-FFF2-40B4-BE49-F238E27FC236}">
                <a16:creationId xmlns:a16="http://schemas.microsoft.com/office/drawing/2014/main" id="{4D7BD986-9C67-D7F3-B803-0D664481D11D}"/>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5383245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438440|-6043304|-13922118|-2262759|-9803158|Fisheries and Oceans Canada&quot;,&quot;Id&quot;:&quot;66f5d0e33632462e0033c984&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DFO-pp-template">
  <a:themeElements>
    <a:clrScheme name="Custom 32">
      <a:dk1>
        <a:sysClr val="windowText" lastClr="000000"/>
      </a:dk1>
      <a:lt1>
        <a:sysClr val="window" lastClr="FFFFFF"/>
      </a:lt1>
      <a:dk2>
        <a:srgbClr val="1F497D"/>
      </a:dk2>
      <a:lt2>
        <a:srgbClr val="EEECE1"/>
      </a:lt2>
      <a:accent1>
        <a:srgbClr val="0092D2"/>
      </a:accent1>
      <a:accent2>
        <a:srgbClr val="16629B"/>
      </a:accent2>
      <a:accent3>
        <a:srgbClr val="73B632"/>
      </a:accent3>
      <a:accent4>
        <a:srgbClr val="991324"/>
      </a:accent4>
      <a:accent5>
        <a:srgbClr val="441A66"/>
      </a:accent5>
      <a:accent6>
        <a:srgbClr val="E47623"/>
      </a:accent6>
      <a:hlink>
        <a:srgbClr val="0000FF"/>
      </a:hlink>
      <a:folHlink>
        <a:srgbClr val="800080"/>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entury Gothic" panose="020B0502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F732A12A0C03468823A6C1E5E95AE2" ma:contentTypeVersion="12" ma:contentTypeDescription="Create a new document." ma:contentTypeScope="" ma:versionID="73bf33e1cfa0e72c740161a2f9dcbfce">
  <xsd:schema xmlns:xsd="http://www.w3.org/2001/XMLSchema" xmlns:xs="http://www.w3.org/2001/XMLSchema" xmlns:p="http://schemas.microsoft.com/office/2006/metadata/properties" xmlns:ns1="http://schemas.microsoft.com/sharepoint/v3" xmlns:ns2="285d7f56-9736-4244-bc48-ee91eec08cac" xmlns:ns3="5223c0be-402e-4760-9576-16a53459c796" targetNamespace="http://schemas.microsoft.com/office/2006/metadata/properties" ma:root="true" ma:fieldsID="4eab9921885c65b4ca2b1f751d3433c0" ns1:_="" ns2:_="" ns3:_="">
    <xsd:import namespace="http://schemas.microsoft.com/sharepoint/v3"/>
    <xsd:import namespace="285d7f56-9736-4244-bc48-ee91eec08cac"/>
    <xsd:import namespace="5223c0be-402e-4760-9576-16a53459c79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5d7f56-9736-4244-bc48-ee91eec08c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cca27c4-1c34-4d50-97f2-be840b0de0b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23c0be-402e-4760-9576-16a53459c79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eef2510-a09e-4168-81ed-2ffc843d6be0}" ma:internalName="TaxCatchAll" ma:showField="CatchAllData" ma:web="5223c0be-402e-4760-9576-16a53459c7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223c0be-402e-4760-9576-16a53459c796" xsi:nil="true"/>
    <lcf76f155ced4ddcb4097134ff3c332f xmlns="285d7f56-9736-4244-bc48-ee91eec08cac">
      <Terms xmlns="http://schemas.microsoft.com/office/infopath/2007/PartnerControls"/>
    </lcf76f155ced4ddcb4097134ff3c332f>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E65393-FB0D-4D6E-9866-77E7610F9F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85d7f56-9736-4244-bc48-ee91eec08cac"/>
    <ds:schemaRef ds:uri="5223c0be-402e-4760-9576-16a53459c7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E8055F-6FF5-48B9-B49B-93EF0D823BF2}">
  <ds:schemaRefs>
    <ds:schemaRef ds:uri="http://schemas.microsoft.com/sharepoint/v3"/>
    <ds:schemaRef ds:uri="5223c0be-402e-4760-9576-16a53459c796"/>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purl.org/dc/dcmitype/"/>
    <ds:schemaRef ds:uri="http://schemas.openxmlformats.org/package/2006/metadata/core-properties"/>
    <ds:schemaRef ds:uri="285d7f56-9736-4244-bc48-ee91eec08cac"/>
    <ds:schemaRef ds:uri="http://www.w3.org/XML/1998/namespace"/>
    <ds:schemaRef ds:uri="http://purl.org/dc/terms/"/>
  </ds:schemaRefs>
</ds:datastoreItem>
</file>

<file path=customXml/itemProps3.xml><?xml version="1.0" encoding="utf-8"?>
<ds:datastoreItem xmlns:ds="http://schemas.openxmlformats.org/officeDocument/2006/customXml" ds:itemID="{E70851BC-AABB-416E-9B04-A3481CCD8A0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243</TotalTime>
  <Words>4293</Words>
  <Application>Microsoft Office PowerPoint</Application>
  <PresentationFormat>Widescreen</PresentationFormat>
  <Paragraphs>706</Paragraphs>
  <Slides>28</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Aptos</vt:lpstr>
      <vt:lpstr>Aptos Narrow</vt:lpstr>
      <vt:lpstr>Arial</vt:lpstr>
      <vt:lpstr>Calibri</vt:lpstr>
      <vt:lpstr>Century Gothic</vt:lpstr>
      <vt:lpstr>Gill Sans Light</vt:lpstr>
      <vt:lpstr>Segoe UI</vt:lpstr>
      <vt:lpstr>Segoe UI Historic</vt:lpstr>
      <vt:lpstr>Segoe UI Semibold</vt:lpstr>
      <vt:lpstr>Segoe UI Semilight</vt:lpstr>
      <vt:lpstr>Times New Roman</vt:lpstr>
      <vt:lpstr>ヒラギノ角ゴ Pro W3</vt:lpstr>
      <vt:lpstr>DFO-pp-template</vt:lpstr>
      <vt:lpstr>Preliminary 2025 Pacific Salmon Outlook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OUTLOOKS – FRASER AND INTERIOR</vt:lpstr>
      <vt:lpstr>OUTLOOKS – FRASER AND INTERIOR</vt:lpstr>
      <vt:lpstr>OUTLOOKS – FRASER AND INTERIOR</vt:lpstr>
      <vt:lpstr>OUTLOOKS – FRASER AND INTERIOR</vt:lpstr>
      <vt:lpstr>OUTLOOKS – FRASER AND INTERIOR</vt:lpstr>
      <vt:lpstr>OUTLOOKS – YUKON TRANSBOUNDARY</vt:lpstr>
      <vt:lpstr>OUTLOOKS – YUKON TRANSBOUNDARY</vt:lpstr>
      <vt:lpstr>OUTLOOKS – YUKON TRANSBOUNDARY</vt:lpstr>
      <vt:lpstr>OUTLOOKS – SOUTH COAST</vt:lpstr>
      <vt:lpstr>OUTLOOKS – SOUTH COAST</vt:lpstr>
      <vt:lpstr>OUTLOOKS – SOUTH COAST</vt:lpstr>
      <vt:lpstr>OUTLOOKS – NORTH COAST</vt:lpstr>
      <vt:lpstr>OUTLOOKS – NORTH COAST</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HALF-PAGE TITLE SLIDE</dc:title>
  <dc:creator>Dobson, Diana</dc:creator>
  <cp:lastModifiedBy>Finnis, Stephen (he, him / il, lui) (DFO/MPO)</cp:lastModifiedBy>
  <cp:revision>24</cp:revision>
  <cp:lastPrinted>2025-01-21T16:33:44Z</cp:lastPrinted>
  <dcterms:created xsi:type="dcterms:W3CDTF">2019-05-01T13:14:54Z</dcterms:created>
  <dcterms:modified xsi:type="dcterms:W3CDTF">2025-11-25T20:05:09Z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0x010100CEF732A12A0C03468823A6C1E5E95AE2</vt:lpwstr>
  </property>
  <property fmtid="{D5CDD505-2E9C-101B-9397-08002B2CF9AE}" pid="3" name="MediaServiceImageTags">
    <vt:lpwstr/>
  </property>
  <property fmtid="{D5CDD505-2E9C-101B-9397-08002B2CF9AE}" pid="4" name="MSIP_Label_4e6cdb53-fd15-486d-84de-c510e3a62203_Enabled">
    <vt:lpwstr>true</vt:lpwstr>
  </property>
  <property fmtid="{D5CDD505-2E9C-101B-9397-08002B2CF9AE}" pid="5" name="MSIP_Label_4e6cdb53-fd15-486d-84de-c510e3a62203_SetDate">
    <vt:lpwstr>2025-07-15T20:47:03Z</vt:lpwstr>
  </property>
  <property fmtid="{D5CDD505-2E9C-101B-9397-08002B2CF9AE}" pid="6" name="MSIP_Label_4e6cdb53-fd15-486d-84de-c510e3a62203_Method">
    <vt:lpwstr>Standard</vt:lpwstr>
  </property>
  <property fmtid="{D5CDD505-2E9C-101B-9397-08002B2CF9AE}" pid="7" name="MSIP_Label_4e6cdb53-fd15-486d-84de-c510e3a62203_Name">
    <vt:lpwstr>UNCLASSIFIED - NON-CLASSIFIÉ</vt:lpwstr>
  </property>
  <property fmtid="{D5CDD505-2E9C-101B-9397-08002B2CF9AE}" pid="8" name="MSIP_Label_4e6cdb53-fd15-486d-84de-c510e3a62203_SiteId">
    <vt:lpwstr>1594fdae-a1d9-4405-915d-011467234338</vt:lpwstr>
  </property>
  <property fmtid="{D5CDD505-2E9C-101B-9397-08002B2CF9AE}" pid="9" name="MSIP_Label_4e6cdb53-fd15-486d-84de-c510e3a62203_ActionId">
    <vt:lpwstr>435500af-319a-49a8-9a06-42283cb0b5dd</vt:lpwstr>
  </property>
  <property fmtid="{D5CDD505-2E9C-101B-9397-08002B2CF9AE}" pid="10" name="MSIP_Label_4e6cdb53-fd15-486d-84de-c510e3a62203_ContentBits">
    <vt:lpwstr>1</vt:lpwstr>
  </property>
  <property fmtid="{D5CDD505-2E9C-101B-9397-08002B2CF9AE}" pid="11" name="MSIP_Label_4e6cdb53-fd15-486d-84de-c510e3a62203_Tag">
    <vt:lpwstr>10, 3, 0, 2</vt:lpwstr>
  </property>
  <property fmtid="{D5CDD505-2E9C-101B-9397-08002B2CF9AE}" pid="12" name="ClassificationContentMarkingHeaderLocations">
    <vt:lpwstr>DFO-pp-template:3</vt:lpwstr>
  </property>
  <property fmtid="{D5CDD505-2E9C-101B-9397-08002B2CF9AE}" pid="13" name="ClassificationContentMarkingHeaderText">
    <vt:lpwstr>Unclassified - Non-Classifié</vt:lpwstr>
  </property>
</Properties>
</file>